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8" r:id="rId3"/>
    <p:sldId id="261" r:id="rId4"/>
    <p:sldId id="259" r:id="rId5"/>
    <p:sldId id="292" r:id="rId6"/>
    <p:sldId id="296" r:id="rId7"/>
    <p:sldId id="297" r:id="rId8"/>
    <p:sldId id="299" r:id="rId9"/>
    <p:sldId id="298" r:id="rId10"/>
    <p:sldId id="306" r:id="rId11"/>
    <p:sldId id="294" r:id="rId12"/>
    <p:sldId id="302" r:id="rId13"/>
    <p:sldId id="295" r:id="rId14"/>
    <p:sldId id="304" r:id="rId15"/>
    <p:sldId id="301" r:id="rId16"/>
    <p:sldId id="305" r:id="rId17"/>
    <p:sldId id="293" r:id="rId18"/>
    <p:sldId id="263" r:id="rId19"/>
    <p:sldId id="307" r:id="rId20"/>
    <p:sldId id="308" r:id="rId21"/>
    <p:sldId id="264" r:id="rId22"/>
    <p:sldId id="309" r:id="rId23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25"/>
    </p:embeddedFont>
    <p:embeddedFont>
      <p:font typeface="Orbitron" panose="020B0604020202020204" charset="0"/>
      <p:regular r:id="rId26"/>
      <p:bold r:id="rId27"/>
    </p:embeddedFont>
    <p:embeddedFont>
      <p:font typeface="Palanquin Dark" panose="020B0604020202020204" charset="0"/>
      <p:regular r:id="rId28"/>
      <p:bold r:id="rId29"/>
    </p:embeddedFont>
    <p:embeddedFont>
      <p:font typeface="Roboto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dy Samy" initials="FS" lastIdx="1" clrIdx="0">
    <p:extLst>
      <p:ext uri="{19B8F6BF-5375-455C-9EA6-DF929625EA0E}">
        <p15:presenceInfo xmlns:p15="http://schemas.microsoft.com/office/powerpoint/2012/main" userId="a8f3804fc63556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59BAAF-1FE7-413C-B022-E08B33D45DAA}">
  <a:tblStyle styleId="{DF59BAAF-1FE7-413C-B022-E08B33D45D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53" y="-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607175-1C0D-4848-9D07-C8EA8F367DF0}" type="doc">
      <dgm:prSet loTypeId="urn:microsoft.com/office/officeart/2005/8/layout/chevron2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2BE5FF0-1431-430E-A020-8269073F8E62}">
      <dgm:prSet/>
      <dgm:spPr/>
      <dgm:t>
        <a:bodyPr/>
        <a:lstStyle/>
        <a:p>
          <a:r>
            <a:rPr lang="en-US" b="1"/>
            <a:t>PWM</a:t>
          </a:r>
          <a:endParaRPr lang="en-US"/>
        </a:p>
      </dgm:t>
    </dgm:pt>
    <dgm:pt modelId="{1796DD35-EAAA-484E-BB73-92F12F36F796}" type="parTrans" cxnId="{CBF9E328-20C4-4C4B-9311-12D05CAD2E2B}">
      <dgm:prSet/>
      <dgm:spPr/>
      <dgm:t>
        <a:bodyPr/>
        <a:lstStyle/>
        <a:p>
          <a:endParaRPr lang="en-US"/>
        </a:p>
      </dgm:t>
    </dgm:pt>
    <dgm:pt modelId="{F694D62B-4F33-4DF2-B6DA-7B4E692CF171}" type="sibTrans" cxnId="{CBF9E328-20C4-4C4B-9311-12D05CAD2E2B}">
      <dgm:prSet/>
      <dgm:spPr/>
      <dgm:t>
        <a:bodyPr/>
        <a:lstStyle/>
        <a:p>
          <a:endParaRPr lang="en-US"/>
        </a:p>
      </dgm:t>
    </dgm:pt>
    <dgm:pt modelId="{6D650538-2FDB-4F71-8B8D-6FBE3E69FBF3}">
      <dgm:prSet/>
      <dgm:spPr/>
      <dgm:t>
        <a:bodyPr/>
        <a:lstStyle/>
        <a:p>
          <a:r>
            <a:rPr lang="en-US" dirty="0"/>
            <a:t>The </a:t>
          </a:r>
          <a:r>
            <a:rPr lang="en-US" dirty="0" err="1"/>
            <a:t>pwm_out</a:t>
          </a:r>
          <a:r>
            <a:rPr lang="en-US" dirty="0"/>
            <a:t> is generated on the main counter compared against the duty cycle , if mc&lt;dc ? </a:t>
          </a:r>
          <a:r>
            <a:rPr lang="en-US" dirty="0" err="1"/>
            <a:t>pwm_out</a:t>
          </a:r>
          <a:r>
            <a:rPr lang="en-US" dirty="0"/>
            <a:t>=1 : =0. When counter ==period , counter resets to 0.</a:t>
          </a:r>
        </a:p>
      </dgm:t>
    </dgm:pt>
    <dgm:pt modelId="{43B56C7B-C5B3-4352-AF7F-361A5B84FAC5}" type="parTrans" cxnId="{F51B6E0A-B3E9-4CC1-8074-C31C5CDE0863}">
      <dgm:prSet/>
      <dgm:spPr/>
      <dgm:t>
        <a:bodyPr/>
        <a:lstStyle/>
        <a:p>
          <a:endParaRPr lang="en-US"/>
        </a:p>
      </dgm:t>
    </dgm:pt>
    <dgm:pt modelId="{C3C017EE-5FD0-435F-AFB6-00BE27B302F9}" type="sibTrans" cxnId="{F51B6E0A-B3E9-4CC1-8074-C31C5CDE0863}">
      <dgm:prSet/>
      <dgm:spPr/>
      <dgm:t>
        <a:bodyPr/>
        <a:lstStyle/>
        <a:p>
          <a:endParaRPr lang="en-US"/>
        </a:p>
      </dgm:t>
    </dgm:pt>
    <dgm:pt modelId="{A967EC41-20E2-4666-9700-2CFDD0CC43CE}">
      <dgm:prSet/>
      <dgm:spPr/>
      <dgm:t>
        <a:bodyPr/>
        <a:lstStyle/>
        <a:p>
          <a:r>
            <a:rPr lang="en-US" b="1"/>
            <a:t>Timer</a:t>
          </a:r>
          <a:endParaRPr lang="en-US"/>
        </a:p>
      </dgm:t>
    </dgm:pt>
    <dgm:pt modelId="{A0D3208A-36B0-4A64-8EEF-775E93E6069D}" type="parTrans" cxnId="{D141EE86-B4C5-42C8-AE92-CC239069D7EF}">
      <dgm:prSet/>
      <dgm:spPr/>
      <dgm:t>
        <a:bodyPr/>
        <a:lstStyle/>
        <a:p>
          <a:endParaRPr lang="en-US"/>
        </a:p>
      </dgm:t>
    </dgm:pt>
    <dgm:pt modelId="{21701C58-1854-4658-B890-761F6AA92BF9}" type="sibTrans" cxnId="{D141EE86-B4C5-42C8-AE92-CC239069D7EF}">
      <dgm:prSet/>
      <dgm:spPr/>
      <dgm:t>
        <a:bodyPr/>
        <a:lstStyle/>
        <a:p>
          <a:endParaRPr lang="en-US"/>
        </a:p>
      </dgm:t>
    </dgm:pt>
    <dgm:pt modelId="{4C8B8AD3-3584-4D3A-ACCA-948B3943377B}">
      <dgm:prSet/>
      <dgm:spPr/>
      <dgm:t>
        <a:bodyPr/>
        <a:lstStyle/>
        <a:p>
          <a:r>
            <a:rPr lang="en-US"/>
            <a:t>The counter increments until it’s &gt;= the period </a:t>
          </a:r>
        </a:p>
      </dgm:t>
    </dgm:pt>
    <dgm:pt modelId="{35836ECD-AD03-4E9D-B16E-E141852FAAF6}" type="parTrans" cxnId="{E7FF3A58-ABF1-4C53-8DFC-CFE4E40AEE3D}">
      <dgm:prSet/>
      <dgm:spPr/>
      <dgm:t>
        <a:bodyPr/>
        <a:lstStyle/>
        <a:p>
          <a:endParaRPr lang="en-US"/>
        </a:p>
      </dgm:t>
    </dgm:pt>
    <dgm:pt modelId="{79C3BB08-24A7-4AE1-82F1-B1812AD7E068}" type="sibTrans" cxnId="{E7FF3A58-ABF1-4C53-8DFC-CFE4E40AEE3D}">
      <dgm:prSet/>
      <dgm:spPr/>
      <dgm:t>
        <a:bodyPr/>
        <a:lstStyle/>
        <a:p>
          <a:endParaRPr lang="en-US"/>
        </a:p>
      </dgm:t>
    </dgm:pt>
    <dgm:pt modelId="{DCBFDB92-7A49-459D-98C6-CEFE103BF99D}">
      <dgm:prSet/>
      <dgm:spPr/>
      <dgm:t>
        <a:bodyPr/>
        <a:lstStyle/>
        <a:p>
          <a:r>
            <a:rPr lang="en-US"/>
            <a:t>it raises the interrupt and o_pwm=interrupt</a:t>
          </a:r>
        </a:p>
      </dgm:t>
    </dgm:pt>
    <dgm:pt modelId="{19F1342E-4A10-4AC9-AA91-B190704A4DC5}" type="parTrans" cxnId="{DAECAA64-52FE-40C6-9D60-99E64E733E0E}">
      <dgm:prSet/>
      <dgm:spPr/>
      <dgm:t>
        <a:bodyPr/>
        <a:lstStyle/>
        <a:p>
          <a:endParaRPr lang="en-US"/>
        </a:p>
      </dgm:t>
    </dgm:pt>
    <dgm:pt modelId="{907A29DF-4184-4AB3-92CE-29C2ED0735C8}" type="sibTrans" cxnId="{DAECAA64-52FE-40C6-9D60-99E64E733E0E}">
      <dgm:prSet/>
      <dgm:spPr/>
      <dgm:t>
        <a:bodyPr/>
        <a:lstStyle/>
        <a:p>
          <a:endParaRPr lang="en-US"/>
        </a:p>
      </dgm:t>
    </dgm:pt>
    <dgm:pt modelId="{827DD474-8BAE-46D7-92DD-66F9B6FB8A22}">
      <dgm:prSet/>
      <dgm:spPr/>
      <dgm:t>
        <a:bodyPr/>
        <a:lstStyle/>
        <a:p>
          <a:r>
            <a:rPr lang="en-US" dirty="0"/>
            <a:t>remain stuck until interrupt cleared or cont. bit=0</a:t>
          </a:r>
        </a:p>
      </dgm:t>
    </dgm:pt>
    <dgm:pt modelId="{D9C41E0B-96A8-451B-84D8-D69D2D340621}" type="parTrans" cxnId="{3390C6CE-285F-46AE-8DAF-592162BC96B6}">
      <dgm:prSet/>
      <dgm:spPr/>
      <dgm:t>
        <a:bodyPr/>
        <a:lstStyle/>
        <a:p>
          <a:endParaRPr lang="en-US"/>
        </a:p>
      </dgm:t>
    </dgm:pt>
    <dgm:pt modelId="{723F21C5-C12F-4473-8DB5-A091331DD3C3}" type="sibTrans" cxnId="{3390C6CE-285F-46AE-8DAF-592162BC96B6}">
      <dgm:prSet/>
      <dgm:spPr/>
      <dgm:t>
        <a:bodyPr/>
        <a:lstStyle/>
        <a:p>
          <a:endParaRPr lang="en-US"/>
        </a:p>
      </dgm:t>
    </dgm:pt>
    <dgm:pt modelId="{B3B7232F-4ED1-4014-9DBB-1BD7634C5940}">
      <dgm:prSet/>
      <dgm:spPr/>
      <dgm:t>
        <a:bodyPr/>
        <a:lstStyle/>
        <a:p>
          <a:r>
            <a:rPr lang="en-US" b="1"/>
            <a:t>Counter</a:t>
          </a:r>
          <a:endParaRPr lang="en-US"/>
        </a:p>
      </dgm:t>
    </dgm:pt>
    <dgm:pt modelId="{075F0589-9135-4BCA-9DF8-D7421650E0EA}" type="parTrans" cxnId="{3CD06758-C740-4323-8B99-707581BF4CD0}">
      <dgm:prSet/>
      <dgm:spPr/>
      <dgm:t>
        <a:bodyPr/>
        <a:lstStyle/>
        <a:p>
          <a:endParaRPr lang="en-US"/>
        </a:p>
      </dgm:t>
    </dgm:pt>
    <dgm:pt modelId="{AE3A0D72-6E63-4483-83E6-5560DF66767B}" type="sibTrans" cxnId="{3CD06758-C740-4323-8B99-707581BF4CD0}">
      <dgm:prSet/>
      <dgm:spPr/>
      <dgm:t>
        <a:bodyPr/>
        <a:lstStyle/>
        <a:p>
          <a:endParaRPr lang="en-US"/>
        </a:p>
      </dgm:t>
    </dgm:pt>
    <dgm:pt modelId="{72210F43-95EA-42C6-AB91-D5988F68BE8B}">
      <dgm:prSet/>
      <dgm:spPr/>
      <dgm:t>
        <a:bodyPr/>
        <a:lstStyle/>
        <a:p>
          <a:r>
            <a:rPr lang="en-US" dirty="0"/>
            <a:t>Feeds both timer and PWM and performs </a:t>
          </a:r>
          <a:r>
            <a:rPr lang="en-US" b="1" i="1" dirty="0">
              <a:solidFill>
                <a:srgbClr val="FF0000"/>
              </a:solidFill>
            </a:rPr>
            <a:t>down clocking</a:t>
          </a:r>
          <a:r>
            <a:rPr lang="en-US" dirty="0"/>
            <a:t>* </a:t>
          </a:r>
        </a:p>
      </dgm:t>
    </dgm:pt>
    <dgm:pt modelId="{AEF33C58-E23F-4F1E-A226-F8290E4DEB88}" type="parTrans" cxnId="{2F1CE10F-8AA0-4726-A70B-3CD3D61D4618}">
      <dgm:prSet/>
      <dgm:spPr/>
      <dgm:t>
        <a:bodyPr/>
        <a:lstStyle/>
        <a:p>
          <a:endParaRPr lang="en-US"/>
        </a:p>
      </dgm:t>
    </dgm:pt>
    <dgm:pt modelId="{2DFC6ECA-02AA-418C-863E-3D96DF04E1B8}" type="sibTrans" cxnId="{2F1CE10F-8AA0-4726-A70B-3CD3D61D4618}">
      <dgm:prSet/>
      <dgm:spPr/>
      <dgm:t>
        <a:bodyPr/>
        <a:lstStyle/>
        <a:p>
          <a:endParaRPr lang="en-US"/>
        </a:p>
      </dgm:t>
    </dgm:pt>
    <dgm:pt modelId="{A742E655-DC9A-4D95-9942-CA86D447D7C6}" type="pres">
      <dgm:prSet presAssocID="{C0607175-1C0D-4848-9D07-C8EA8F367DF0}" presName="linearFlow" presStyleCnt="0">
        <dgm:presLayoutVars>
          <dgm:dir/>
          <dgm:animLvl val="lvl"/>
          <dgm:resizeHandles val="exact"/>
        </dgm:presLayoutVars>
      </dgm:prSet>
      <dgm:spPr/>
    </dgm:pt>
    <dgm:pt modelId="{6A3C07A9-DA6F-4714-8895-E88DD7AD3AC2}" type="pres">
      <dgm:prSet presAssocID="{F2BE5FF0-1431-430E-A020-8269073F8E62}" presName="composite" presStyleCnt="0"/>
      <dgm:spPr/>
    </dgm:pt>
    <dgm:pt modelId="{0C5BCC95-C868-4F41-BF13-0132AEFFD489}" type="pres">
      <dgm:prSet presAssocID="{F2BE5FF0-1431-430E-A020-8269073F8E6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5715209-9A20-49E6-B7E0-E0CD8DB769F0}" type="pres">
      <dgm:prSet presAssocID="{F2BE5FF0-1431-430E-A020-8269073F8E62}" presName="descendantText" presStyleLbl="alignAcc1" presStyleIdx="0" presStyleCnt="3">
        <dgm:presLayoutVars>
          <dgm:bulletEnabled val="1"/>
        </dgm:presLayoutVars>
      </dgm:prSet>
      <dgm:spPr/>
    </dgm:pt>
    <dgm:pt modelId="{66FFABC7-51E2-4E6F-B959-7FC2E99A8A36}" type="pres">
      <dgm:prSet presAssocID="{F694D62B-4F33-4DF2-B6DA-7B4E692CF171}" presName="sp" presStyleCnt="0"/>
      <dgm:spPr/>
    </dgm:pt>
    <dgm:pt modelId="{F82C9203-1BFC-40A0-8759-13546C789A34}" type="pres">
      <dgm:prSet presAssocID="{A967EC41-20E2-4666-9700-2CFDD0CC43CE}" presName="composite" presStyleCnt="0"/>
      <dgm:spPr/>
    </dgm:pt>
    <dgm:pt modelId="{375E843D-01F1-4ACD-BF28-F77882695B8B}" type="pres">
      <dgm:prSet presAssocID="{A967EC41-20E2-4666-9700-2CFDD0CC43C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9970C4F-FDEE-4FCE-9E81-424159A2D3CF}" type="pres">
      <dgm:prSet presAssocID="{A967EC41-20E2-4666-9700-2CFDD0CC43CE}" presName="descendantText" presStyleLbl="alignAcc1" presStyleIdx="1" presStyleCnt="3">
        <dgm:presLayoutVars>
          <dgm:bulletEnabled val="1"/>
        </dgm:presLayoutVars>
      </dgm:prSet>
      <dgm:spPr/>
    </dgm:pt>
    <dgm:pt modelId="{1B1F747D-F84A-4476-9B6A-4A4E74EC2036}" type="pres">
      <dgm:prSet presAssocID="{21701C58-1854-4658-B890-761F6AA92BF9}" presName="sp" presStyleCnt="0"/>
      <dgm:spPr/>
    </dgm:pt>
    <dgm:pt modelId="{3D6BFF39-2697-4D77-8875-BE37EA10E913}" type="pres">
      <dgm:prSet presAssocID="{B3B7232F-4ED1-4014-9DBB-1BD7634C5940}" presName="composite" presStyleCnt="0"/>
      <dgm:spPr/>
    </dgm:pt>
    <dgm:pt modelId="{912B618D-F45A-4EFB-BAEA-2265EBDABE7D}" type="pres">
      <dgm:prSet presAssocID="{B3B7232F-4ED1-4014-9DBB-1BD7634C594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32AA88C-429A-4EC9-96EB-5CFFC8AE5E77}" type="pres">
      <dgm:prSet presAssocID="{B3B7232F-4ED1-4014-9DBB-1BD7634C594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51B6E0A-B3E9-4CC1-8074-C31C5CDE0863}" srcId="{F2BE5FF0-1431-430E-A020-8269073F8E62}" destId="{6D650538-2FDB-4F71-8B8D-6FBE3E69FBF3}" srcOrd="0" destOrd="0" parTransId="{43B56C7B-C5B3-4352-AF7F-361A5B84FAC5}" sibTransId="{C3C017EE-5FD0-435F-AFB6-00BE27B302F9}"/>
    <dgm:cxn modelId="{2F1CE10F-8AA0-4726-A70B-3CD3D61D4618}" srcId="{B3B7232F-4ED1-4014-9DBB-1BD7634C5940}" destId="{72210F43-95EA-42C6-AB91-D5988F68BE8B}" srcOrd="0" destOrd="0" parTransId="{AEF33C58-E23F-4F1E-A226-F8290E4DEB88}" sibTransId="{2DFC6ECA-02AA-418C-863E-3D96DF04E1B8}"/>
    <dgm:cxn modelId="{CBF9E328-20C4-4C4B-9311-12D05CAD2E2B}" srcId="{C0607175-1C0D-4848-9D07-C8EA8F367DF0}" destId="{F2BE5FF0-1431-430E-A020-8269073F8E62}" srcOrd="0" destOrd="0" parTransId="{1796DD35-EAAA-484E-BB73-92F12F36F796}" sibTransId="{F694D62B-4F33-4DF2-B6DA-7B4E692CF171}"/>
    <dgm:cxn modelId="{8F7C4D43-3C29-4E54-8FC6-A9D9400D4B5A}" type="presOf" srcId="{A967EC41-20E2-4666-9700-2CFDD0CC43CE}" destId="{375E843D-01F1-4ACD-BF28-F77882695B8B}" srcOrd="0" destOrd="0" presId="urn:microsoft.com/office/officeart/2005/8/layout/chevron2"/>
    <dgm:cxn modelId="{6E7ED963-BC4D-49B5-9B54-816601057352}" type="presOf" srcId="{C0607175-1C0D-4848-9D07-C8EA8F367DF0}" destId="{A742E655-DC9A-4D95-9942-CA86D447D7C6}" srcOrd="0" destOrd="0" presId="urn:microsoft.com/office/officeart/2005/8/layout/chevron2"/>
    <dgm:cxn modelId="{DAECAA64-52FE-40C6-9D60-99E64E733E0E}" srcId="{A967EC41-20E2-4666-9700-2CFDD0CC43CE}" destId="{DCBFDB92-7A49-459D-98C6-CEFE103BF99D}" srcOrd="1" destOrd="0" parTransId="{19F1342E-4A10-4AC9-AA91-B190704A4DC5}" sibTransId="{907A29DF-4184-4AB3-92CE-29C2ED0735C8}"/>
    <dgm:cxn modelId="{2C519677-32AB-4617-BF02-A438EA2A29C9}" type="presOf" srcId="{B3B7232F-4ED1-4014-9DBB-1BD7634C5940}" destId="{912B618D-F45A-4EFB-BAEA-2265EBDABE7D}" srcOrd="0" destOrd="0" presId="urn:microsoft.com/office/officeart/2005/8/layout/chevron2"/>
    <dgm:cxn modelId="{E7FF3A58-ABF1-4C53-8DFC-CFE4E40AEE3D}" srcId="{A967EC41-20E2-4666-9700-2CFDD0CC43CE}" destId="{4C8B8AD3-3584-4D3A-ACCA-948B3943377B}" srcOrd="0" destOrd="0" parTransId="{35836ECD-AD03-4E9D-B16E-E141852FAAF6}" sibTransId="{79C3BB08-24A7-4AE1-82F1-B1812AD7E068}"/>
    <dgm:cxn modelId="{3CD06758-C740-4323-8B99-707581BF4CD0}" srcId="{C0607175-1C0D-4848-9D07-C8EA8F367DF0}" destId="{B3B7232F-4ED1-4014-9DBB-1BD7634C5940}" srcOrd="2" destOrd="0" parTransId="{075F0589-9135-4BCA-9DF8-D7421650E0EA}" sibTransId="{AE3A0D72-6E63-4483-83E6-5560DF66767B}"/>
    <dgm:cxn modelId="{2EACD182-C627-4FD0-A02D-BD1D14B3E2D1}" type="presOf" srcId="{72210F43-95EA-42C6-AB91-D5988F68BE8B}" destId="{732AA88C-429A-4EC9-96EB-5CFFC8AE5E77}" srcOrd="0" destOrd="0" presId="urn:microsoft.com/office/officeart/2005/8/layout/chevron2"/>
    <dgm:cxn modelId="{D141EE86-B4C5-42C8-AE92-CC239069D7EF}" srcId="{C0607175-1C0D-4848-9D07-C8EA8F367DF0}" destId="{A967EC41-20E2-4666-9700-2CFDD0CC43CE}" srcOrd="1" destOrd="0" parTransId="{A0D3208A-36B0-4A64-8EEF-775E93E6069D}" sibTransId="{21701C58-1854-4658-B890-761F6AA92BF9}"/>
    <dgm:cxn modelId="{C0F6FA8D-95DE-4A61-BA45-BE251178DDF7}" type="presOf" srcId="{6D650538-2FDB-4F71-8B8D-6FBE3E69FBF3}" destId="{55715209-9A20-49E6-B7E0-E0CD8DB769F0}" srcOrd="0" destOrd="0" presId="urn:microsoft.com/office/officeart/2005/8/layout/chevron2"/>
    <dgm:cxn modelId="{900C42C8-4712-423E-A0A5-215CD6EB1E79}" type="presOf" srcId="{DCBFDB92-7A49-459D-98C6-CEFE103BF99D}" destId="{89970C4F-FDEE-4FCE-9E81-424159A2D3CF}" srcOrd="0" destOrd="1" presId="urn:microsoft.com/office/officeart/2005/8/layout/chevron2"/>
    <dgm:cxn modelId="{AF6C95CA-E1C4-4849-8E68-28EF79E8CC2A}" type="presOf" srcId="{4C8B8AD3-3584-4D3A-ACCA-948B3943377B}" destId="{89970C4F-FDEE-4FCE-9E81-424159A2D3CF}" srcOrd="0" destOrd="0" presId="urn:microsoft.com/office/officeart/2005/8/layout/chevron2"/>
    <dgm:cxn modelId="{3390C6CE-285F-46AE-8DAF-592162BC96B6}" srcId="{A967EC41-20E2-4666-9700-2CFDD0CC43CE}" destId="{827DD474-8BAE-46D7-92DD-66F9B6FB8A22}" srcOrd="2" destOrd="0" parTransId="{D9C41E0B-96A8-451B-84D8-D69D2D340621}" sibTransId="{723F21C5-C12F-4473-8DB5-A091331DD3C3}"/>
    <dgm:cxn modelId="{89BD4AF4-A6A4-49DD-8071-4CFA6D468377}" type="presOf" srcId="{827DD474-8BAE-46D7-92DD-66F9B6FB8A22}" destId="{89970C4F-FDEE-4FCE-9E81-424159A2D3CF}" srcOrd="0" destOrd="2" presId="urn:microsoft.com/office/officeart/2005/8/layout/chevron2"/>
    <dgm:cxn modelId="{CB5BC7F9-04C8-4F7D-B8B3-4CEFE44C1B87}" type="presOf" srcId="{F2BE5FF0-1431-430E-A020-8269073F8E62}" destId="{0C5BCC95-C868-4F41-BF13-0132AEFFD489}" srcOrd="0" destOrd="0" presId="urn:microsoft.com/office/officeart/2005/8/layout/chevron2"/>
    <dgm:cxn modelId="{3D7E34EF-6C70-42DC-89C1-C05D8BFD68BC}" type="presParOf" srcId="{A742E655-DC9A-4D95-9942-CA86D447D7C6}" destId="{6A3C07A9-DA6F-4714-8895-E88DD7AD3AC2}" srcOrd="0" destOrd="0" presId="urn:microsoft.com/office/officeart/2005/8/layout/chevron2"/>
    <dgm:cxn modelId="{AE918D05-5876-4EE6-B41F-E29DE063DA3B}" type="presParOf" srcId="{6A3C07A9-DA6F-4714-8895-E88DD7AD3AC2}" destId="{0C5BCC95-C868-4F41-BF13-0132AEFFD489}" srcOrd="0" destOrd="0" presId="urn:microsoft.com/office/officeart/2005/8/layout/chevron2"/>
    <dgm:cxn modelId="{F570FAC9-ED16-414C-925F-831D0E31A084}" type="presParOf" srcId="{6A3C07A9-DA6F-4714-8895-E88DD7AD3AC2}" destId="{55715209-9A20-49E6-B7E0-E0CD8DB769F0}" srcOrd="1" destOrd="0" presId="urn:microsoft.com/office/officeart/2005/8/layout/chevron2"/>
    <dgm:cxn modelId="{2C85F4B1-6B9D-4100-974A-20E618E4E6F5}" type="presParOf" srcId="{A742E655-DC9A-4D95-9942-CA86D447D7C6}" destId="{66FFABC7-51E2-4E6F-B959-7FC2E99A8A36}" srcOrd="1" destOrd="0" presId="urn:microsoft.com/office/officeart/2005/8/layout/chevron2"/>
    <dgm:cxn modelId="{E6158C24-4A21-431B-8062-D2CD2A50C428}" type="presParOf" srcId="{A742E655-DC9A-4D95-9942-CA86D447D7C6}" destId="{F82C9203-1BFC-40A0-8759-13546C789A34}" srcOrd="2" destOrd="0" presId="urn:microsoft.com/office/officeart/2005/8/layout/chevron2"/>
    <dgm:cxn modelId="{1D63CA29-4899-4529-BAFB-3ABBDF9C078D}" type="presParOf" srcId="{F82C9203-1BFC-40A0-8759-13546C789A34}" destId="{375E843D-01F1-4ACD-BF28-F77882695B8B}" srcOrd="0" destOrd="0" presId="urn:microsoft.com/office/officeart/2005/8/layout/chevron2"/>
    <dgm:cxn modelId="{0E862984-12ED-4575-8DBD-016A945C468D}" type="presParOf" srcId="{F82C9203-1BFC-40A0-8759-13546C789A34}" destId="{89970C4F-FDEE-4FCE-9E81-424159A2D3CF}" srcOrd="1" destOrd="0" presId="urn:microsoft.com/office/officeart/2005/8/layout/chevron2"/>
    <dgm:cxn modelId="{7F0E4044-CF9E-45EC-8684-24E8D49C9BA9}" type="presParOf" srcId="{A742E655-DC9A-4D95-9942-CA86D447D7C6}" destId="{1B1F747D-F84A-4476-9B6A-4A4E74EC2036}" srcOrd="3" destOrd="0" presId="urn:microsoft.com/office/officeart/2005/8/layout/chevron2"/>
    <dgm:cxn modelId="{2ED5F09D-B163-4F05-9BBA-D5D76429950C}" type="presParOf" srcId="{A742E655-DC9A-4D95-9942-CA86D447D7C6}" destId="{3D6BFF39-2697-4D77-8875-BE37EA10E913}" srcOrd="4" destOrd="0" presId="urn:microsoft.com/office/officeart/2005/8/layout/chevron2"/>
    <dgm:cxn modelId="{A8AB6A09-5385-492B-B416-79610D87D7BF}" type="presParOf" srcId="{3D6BFF39-2697-4D77-8875-BE37EA10E913}" destId="{912B618D-F45A-4EFB-BAEA-2265EBDABE7D}" srcOrd="0" destOrd="0" presId="urn:microsoft.com/office/officeart/2005/8/layout/chevron2"/>
    <dgm:cxn modelId="{FE505A58-9C38-4FB3-A437-FB6539067B11}" type="presParOf" srcId="{3D6BFF39-2697-4D77-8875-BE37EA10E913}" destId="{732AA88C-429A-4EC9-96EB-5CFFC8AE5E7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BCC95-C868-4F41-BF13-0132AEFFD489}">
      <dsp:nvSpPr>
        <dsp:cNvPr id="0" name=""/>
        <dsp:cNvSpPr/>
      </dsp:nvSpPr>
      <dsp:spPr>
        <a:xfrm rot="5400000">
          <a:off x="-183144" y="184257"/>
          <a:ext cx="1220965" cy="85467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PWM</a:t>
          </a:r>
          <a:endParaRPr lang="en-US" sz="1700" kern="1200"/>
        </a:p>
      </dsp:txBody>
      <dsp:txXfrm rot="-5400000">
        <a:off x="2" y="428450"/>
        <a:ext cx="854675" cy="366290"/>
      </dsp:txXfrm>
    </dsp:sp>
    <dsp:sp modelId="{55715209-9A20-49E6-B7E0-E0CD8DB769F0}">
      <dsp:nvSpPr>
        <dsp:cNvPr id="0" name=""/>
        <dsp:cNvSpPr/>
      </dsp:nvSpPr>
      <dsp:spPr>
        <a:xfrm rot="5400000">
          <a:off x="3882524" y="-3026735"/>
          <a:ext cx="793627" cy="6849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</a:t>
          </a:r>
          <a:r>
            <a:rPr lang="en-US" sz="1500" kern="1200" dirty="0" err="1"/>
            <a:t>pwm_out</a:t>
          </a:r>
          <a:r>
            <a:rPr lang="en-US" sz="1500" kern="1200" dirty="0"/>
            <a:t> is generated on the main counter compared against the duty cycle , if mc&lt;dc ? </a:t>
          </a:r>
          <a:r>
            <a:rPr lang="en-US" sz="1500" kern="1200" dirty="0" err="1"/>
            <a:t>pwm_out</a:t>
          </a:r>
          <a:r>
            <a:rPr lang="en-US" sz="1500" kern="1200" dirty="0"/>
            <a:t>=1 : =0. When counter ==period , counter resets to 0.</a:t>
          </a:r>
        </a:p>
      </dsp:txBody>
      <dsp:txXfrm rot="-5400000">
        <a:off x="854676" y="39855"/>
        <a:ext cx="6810582" cy="716143"/>
      </dsp:txXfrm>
    </dsp:sp>
    <dsp:sp modelId="{375E843D-01F1-4ACD-BF28-F77882695B8B}">
      <dsp:nvSpPr>
        <dsp:cNvPr id="0" name=""/>
        <dsp:cNvSpPr/>
      </dsp:nvSpPr>
      <dsp:spPr>
        <a:xfrm rot="5400000">
          <a:off x="-183144" y="1204866"/>
          <a:ext cx="1220965" cy="85467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Timer</a:t>
          </a:r>
          <a:endParaRPr lang="en-US" sz="1700" kern="1200"/>
        </a:p>
      </dsp:txBody>
      <dsp:txXfrm rot="-5400000">
        <a:off x="2" y="1449059"/>
        <a:ext cx="854675" cy="366290"/>
      </dsp:txXfrm>
    </dsp:sp>
    <dsp:sp modelId="{89970C4F-FDEE-4FCE-9E81-424159A2D3CF}">
      <dsp:nvSpPr>
        <dsp:cNvPr id="0" name=""/>
        <dsp:cNvSpPr/>
      </dsp:nvSpPr>
      <dsp:spPr>
        <a:xfrm rot="5400000">
          <a:off x="3882524" y="-2006127"/>
          <a:ext cx="793627" cy="6849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 counter increments until it’s &gt;= the period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it raises the interrupt and o_pwm=interrupt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remain stuck until interrupt cleared or cont. bit=0</a:t>
          </a:r>
        </a:p>
      </dsp:txBody>
      <dsp:txXfrm rot="-5400000">
        <a:off x="854676" y="1060463"/>
        <a:ext cx="6810582" cy="716143"/>
      </dsp:txXfrm>
    </dsp:sp>
    <dsp:sp modelId="{912B618D-F45A-4EFB-BAEA-2265EBDABE7D}">
      <dsp:nvSpPr>
        <dsp:cNvPr id="0" name=""/>
        <dsp:cNvSpPr/>
      </dsp:nvSpPr>
      <dsp:spPr>
        <a:xfrm rot="5400000">
          <a:off x="-183144" y="2225474"/>
          <a:ext cx="1220965" cy="85467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Counter</a:t>
          </a:r>
          <a:endParaRPr lang="en-US" sz="1700" kern="1200"/>
        </a:p>
      </dsp:txBody>
      <dsp:txXfrm rot="-5400000">
        <a:off x="2" y="2469667"/>
        <a:ext cx="854675" cy="366290"/>
      </dsp:txXfrm>
    </dsp:sp>
    <dsp:sp modelId="{732AA88C-429A-4EC9-96EB-5CFFC8AE5E77}">
      <dsp:nvSpPr>
        <dsp:cNvPr id="0" name=""/>
        <dsp:cNvSpPr/>
      </dsp:nvSpPr>
      <dsp:spPr>
        <a:xfrm rot="5400000">
          <a:off x="3882524" y="-985518"/>
          <a:ext cx="793627" cy="6849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Feeds both timer and PWM and performs </a:t>
          </a:r>
          <a:r>
            <a:rPr lang="en-US" sz="1500" b="1" i="1" kern="1200" dirty="0">
              <a:solidFill>
                <a:srgbClr val="FF0000"/>
              </a:solidFill>
            </a:rPr>
            <a:t>down clocking</a:t>
          </a:r>
          <a:r>
            <a:rPr lang="en-US" sz="1500" kern="1200" dirty="0"/>
            <a:t>* </a:t>
          </a:r>
        </a:p>
      </dsp:txBody>
      <dsp:txXfrm rot="-5400000">
        <a:off x="854676" y="2081072"/>
        <a:ext cx="6810582" cy="716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2T16:53:43.035"/>
    </inkml:context>
    <inkml:brush xml:id="br0">
      <inkml:brushProperty name="width" value="0.2" units="cm"/>
      <inkml:brushProperty name="height" value="0.2" units="cm"/>
      <inkml:brushProperty name="color" value="#F8F8F8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>
          <a:extLst>
            <a:ext uri="{FF2B5EF4-FFF2-40B4-BE49-F238E27FC236}">
              <a16:creationId xmlns:a16="http://schemas.microsoft.com/office/drawing/2014/main" id="{4115A487-3DF0-EFD3-33BA-3EED73F5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>
            <a:extLst>
              <a:ext uri="{FF2B5EF4-FFF2-40B4-BE49-F238E27FC236}">
                <a16:creationId xmlns:a16="http://schemas.microsoft.com/office/drawing/2014/main" id="{3F80D723-8ACE-213C-4960-4E65E9F07F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>
            <a:extLst>
              <a:ext uri="{FF2B5EF4-FFF2-40B4-BE49-F238E27FC236}">
                <a16:creationId xmlns:a16="http://schemas.microsoft.com/office/drawing/2014/main" id="{C3849F08-3B6D-96FB-7FB4-D4EF369B4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781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>
          <a:extLst>
            <a:ext uri="{FF2B5EF4-FFF2-40B4-BE49-F238E27FC236}">
              <a16:creationId xmlns:a16="http://schemas.microsoft.com/office/drawing/2014/main" id="{50EE75C6-4690-E1A5-F02C-A9AFACC8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>
            <a:extLst>
              <a:ext uri="{FF2B5EF4-FFF2-40B4-BE49-F238E27FC236}">
                <a16:creationId xmlns:a16="http://schemas.microsoft.com/office/drawing/2014/main" id="{70DD9A97-D08B-9EB7-FB42-FB57B80BA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>
            <a:extLst>
              <a:ext uri="{FF2B5EF4-FFF2-40B4-BE49-F238E27FC236}">
                <a16:creationId xmlns:a16="http://schemas.microsoft.com/office/drawing/2014/main" id="{165E471E-00D5-7A77-7054-120D0252FD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32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facb7513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facb75130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>
          <a:extLst>
            <a:ext uri="{FF2B5EF4-FFF2-40B4-BE49-F238E27FC236}">
              <a16:creationId xmlns:a16="http://schemas.microsoft.com/office/drawing/2014/main" id="{38582FA2-B26E-4728-7C98-8478567E4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facb75130_0_536:notes">
            <a:extLst>
              <a:ext uri="{FF2B5EF4-FFF2-40B4-BE49-F238E27FC236}">
                <a16:creationId xmlns:a16="http://schemas.microsoft.com/office/drawing/2014/main" id="{67CD3FD2-262C-D430-6297-72F36780B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facb75130_0_536:notes">
            <a:extLst>
              <a:ext uri="{FF2B5EF4-FFF2-40B4-BE49-F238E27FC236}">
                <a16:creationId xmlns:a16="http://schemas.microsoft.com/office/drawing/2014/main" id="{EB00A5AE-55B7-69BA-565C-74FDB2A04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97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>
          <a:extLst>
            <a:ext uri="{FF2B5EF4-FFF2-40B4-BE49-F238E27FC236}">
              <a16:creationId xmlns:a16="http://schemas.microsoft.com/office/drawing/2014/main" id="{E4803659-92DD-13C4-C539-3A350056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>
            <a:extLst>
              <a:ext uri="{FF2B5EF4-FFF2-40B4-BE49-F238E27FC236}">
                <a16:creationId xmlns:a16="http://schemas.microsoft.com/office/drawing/2014/main" id="{57D4E7D3-87BD-7B48-A3DD-ADE49EFF8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>
            <a:extLst>
              <a:ext uri="{FF2B5EF4-FFF2-40B4-BE49-F238E27FC236}">
                <a16:creationId xmlns:a16="http://schemas.microsoft.com/office/drawing/2014/main" id="{E8256520-21BF-5F6C-5BC4-EDCFD7103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66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>
          <a:extLst>
            <a:ext uri="{FF2B5EF4-FFF2-40B4-BE49-F238E27FC236}">
              <a16:creationId xmlns:a16="http://schemas.microsoft.com/office/drawing/2014/main" id="{23C2A948-EB17-D621-2127-EE32F228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>
            <a:extLst>
              <a:ext uri="{FF2B5EF4-FFF2-40B4-BE49-F238E27FC236}">
                <a16:creationId xmlns:a16="http://schemas.microsoft.com/office/drawing/2014/main" id="{DB314DE5-7B52-0A2C-FD4F-6BC7465EC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>
            <a:extLst>
              <a:ext uri="{FF2B5EF4-FFF2-40B4-BE49-F238E27FC236}">
                <a16:creationId xmlns:a16="http://schemas.microsoft.com/office/drawing/2014/main" id="{267A8A17-B15B-6B39-E02C-262F97BF90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44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>
          <a:extLst>
            <a:ext uri="{FF2B5EF4-FFF2-40B4-BE49-F238E27FC236}">
              <a16:creationId xmlns:a16="http://schemas.microsoft.com/office/drawing/2014/main" id="{044EB34C-2B32-ADD0-469A-6045DF0A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>
            <a:extLst>
              <a:ext uri="{FF2B5EF4-FFF2-40B4-BE49-F238E27FC236}">
                <a16:creationId xmlns:a16="http://schemas.microsoft.com/office/drawing/2014/main" id="{40FE2F46-AB65-3C26-1847-E50F4CB0B8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>
            <a:extLst>
              <a:ext uri="{FF2B5EF4-FFF2-40B4-BE49-F238E27FC236}">
                <a16:creationId xmlns:a16="http://schemas.microsoft.com/office/drawing/2014/main" id="{E2D9E95B-5CB3-0EEF-DDD1-0DB4D6CDA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193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>
          <a:extLst>
            <a:ext uri="{FF2B5EF4-FFF2-40B4-BE49-F238E27FC236}">
              <a16:creationId xmlns:a16="http://schemas.microsoft.com/office/drawing/2014/main" id="{CFA8E21A-D555-D512-95B2-0CA565E1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>
            <a:extLst>
              <a:ext uri="{FF2B5EF4-FFF2-40B4-BE49-F238E27FC236}">
                <a16:creationId xmlns:a16="http://schemas.microsoft.com/office/drawing/2014/main" id="{2B6A6ABD-256D-7843-E745-70AE7C2D9B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>
            <a:extLst>
              <a:ext uri="{FF2B5EF4-FFF2-40B4-BE49-F238E27FC236}">
                <a16:creationId xmlns:a16="http://schemas.microsoft.com/office/drawing/2014/main" id="{4ADD82E3-29A4-589D-13A1-4D7C21B900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54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>
          <a:extLst>
            <a:ext uri="{FF2B5EF4-FFF2-40B4-BE49-F238E27FC236}">
              <a16:creationId xmlns:a16="http://schemas.microsoft.com/office/drawing/2014/main" id="{D1E002CD-BB05-FD1B-4A36-625DF50C1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facb75130_0_536:notes">
            <a:extLst>
              <a:ext uri="{FF2B5EF4-FFF2-40B4-BE49-F238E27FC236}">
                <a16:creationId xmlns:a16="http://schemas.microsoft.com/office/drawing/2014/main" id="{55965420-E43C-3029-F42B-65D84DCBA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facb75130_0_536:notes">
            <a:extLst>
              <a:ext uri="{FF2B5EF4-FFF2-40B4-BE49-F238E27FC236}">
                <a16:creationId xmlns:a16="http://schemas.microsoft.com/office/drawing/2014/main" id="{3A22DFF3-FB5A-7F84-899E-54E85CEE7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74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avLst/>
                <a:gdLst/>
                <a:ahLst/>
                <a:cxnLst/>
                <a:rect l="l" t="t" r="r" b="b"/>
                <a:pathLst>
                  <a:path w="22289" h="13154" extrusionOk="0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76" h="60996" extrusionOk="0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539" extrusionOk="0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854" extrusionOk="0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2" h="1849" extrusionOk="0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3" h="6629" extrusionOk="0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avLst/>
              <a:gdLst/>
              <a:ahLst/>
              <a:cxnLst/>
              <a:rect l="l" t="t" r="r" b="b"/>
              <a:pathLst>
                <a:path w="31143" h="20595" extrusionOk="0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326" extrusionOk="0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avLst/>
                <a:gdLst/>
                <a:ahLst/>
                <a:cxnLst/>
                <a:rect l="l" t="t" r="r" b="b"/>
                <a:pathLst>
                  <a:path w="11393" h="11365" extrusionOk="0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2" extrusionOk="0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9191" extrusionOk="0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589" extrusionOk="0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57" extrusionOk="0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avLst/>
              <a:gdLst/>
              <a:ahLst/>
              <a:cxnLst/>
              <a:rect l="l" t="t" r="r" b="b"/>
              <a:pathLst>
                <a:path w="21985" h="6486" extrusionOk="0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avLst/>
              <a:gdLst/>
              <a:ahLst/>
              <a:cxnLst/>
              <a:rect l="l" t="t" r="r" b="b"/>
              <a:pathLst>
                <a:path w="15781" h="22361" extrusionOk="0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116" name="Google Shape;116;p5"/>
            <p:cNvSpPr/>
            <p:nvPr/>
          </p:nvSpPr>
          <p:spPr>
            <a:xfrm>
              <a:off x="5368428" y="-23718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5"/>
            <p:cNvGrpSpPr/>
            <p:nvPr/>
          </p:nvGrpSpPr>
          <p:grpSpPr>
            <a:xfrm rot="-5400000" flipH="1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8375532" y="539146"/>
              <a:ext cx="1228886" cy="2188720"/>
              <a:chOff x="8389396" y="1055350"/>
              <a:chExt cx="1228886" cy="218872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oogle Shape;129;p5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130" name="Google Shape;130;p5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5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135" name="Google Shape;135;p5"/>
              <p:cNvGrpSpPr/>
              <p:nvPr/>
            </p:nvGrpSpPr>
            <p:grpSpPr>
              <a:xfrm>
                <a:off x="-1553565" y="387590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136" name="Google Shape;136;p5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" name="Google Shape;141;p5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142" name="Google Shape;142;p5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32" h="82432" extrusionOk="0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title" idx="5" hasCustomPrompt="1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5"/>
          <p:cNvSpPr txBox="1">
            <a:spLocks noGrp="1"/>
          </p:cNvSpPr>
          <p:nvPr>
            <p:ph type="title" idx="6" hasCustomPrompt="1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8"/>
          <p:cNvGrpSpPr/>
          <p:nvPr/>
        </p:nvGrpSpPr>
        <p:grpSpPr>
          <a:xfrm>
            <a:off x="-1897800" y="-564139"/>
            <a:ext cx="12137626" cy="7877286"/>
            <a:chOff x="-1897800" y="-564139"/>
            <a:chExt cx="12137626" cy="7877286"/>
          </a:xfrm>
        </p:grpSpPr>
        <p:sp>
          <p:nvSpPr>
            <p:cNvPr id="198" name="Google Shape;198;p8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-1897800" y="1636082"/>
              <a:ext cx="6322101" cy="5677064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8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8"/>
            <p:cNvGrpSpPr/>
            <p:nvPr/>
          </p:nvGrpSpPr>
          <p:grpSpPr>
            <a:xfrm>
              <a:off x="726170" y="3312113"/>
              <a:ext cx="1228886" cy="2188720"/>
              <a:chOff x="8389396" y="1055350"/>
              <a:chExt cx="1228886" cy="2188720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8"/>
            <p:cNvSpPr/>
            <p:nvPr/>
          </p:nvSpPr>
          <p:spPr>
            <a:xfrm>
              <a:off x="6877775" y="3554813"/>
              <a:ext cx="3075605" cy="2033485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8"/>
            <p:cNvGrpSpPr/>
            <p:nvPr/>
          </p:nvGrpSpPr>
          <p:grpSpPr>
            <a:xfrm rot="5400000" flipH="1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214" name="Google Shape;214;p8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8"/>
            <p:cNvGrpSpPr/>
            <p:nvPr/>
          </p:nvGrpSpPr>
          <p:grpSpPr>
            <a:xfrm rot="5400000" flipH="1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 rot="5400000">
              <a:off x="5977384" y="2664541"/>
              <a:ext cx="2375896" cy="3296652"/>
              <a:chOff x="2132995" y="960308"/>
              <a:chExt cx="496177" cy="688438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8"/>
            <p:cNvSpPr/>
            <p:nvPr/>
          </p:nvSpPr>
          <p:spPr>
            <a:xfrm>
              <a:off x="-1478400" y="2"/>
              <a:ext cx="3381525" cy="1996389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8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 rot="5400000" flipH="1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8"/>
            <p:cNvGrpSpPr/>
            <p:nvPr/>
          </p:nvGrpSpPr>
          <p:grpSpPr>
            <a:xfrm>
              <a:off x="-1552690" y="-385842"/>
              <a:ext cx="2375896" cy="3296652"/>
              <a:chOff x="2132995" y="960308"/>
              <a:chExt cx="496177" cy="688438"/>
            </a:xfrm>
          </p:grpSpPr>
          <p:sp>
            <p:nvSpPr>
              <p:cNvPr id="244" name="Google Shape;244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avLst/>
              <a:gdLst/>
              <a:ahLst/>
              <a:cxnLst/>
              <a:rect l="l" t="t" r="r" b="b"/>
              <a:pathLst>
                <a:path w="69259" h="62162" extrusionOk="0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avLst/>
              <a:gdLst/>
              <a:ahLst/>
              <a:cxnLst/>
              <a:rect l="l" t="t" r="r" b="b"/>
              <a:pathLst>
                <a:path w="69537" h="79795" extrusionOk="0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6" extrusionOk="0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5490" extrusionOk="0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5" extrusionOk="0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avLst/>
              <a:gdLst/>
              <a:ahLst/>
              <a:cxnLst/>
              <a:rect l="l" t="t" r="r" b="b"/>
              <a:pathLst>
                <a:path w="14030" h="13974" extrusionOk="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490" extrusionOk="0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3974" extrusionOk="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30" extrusionOk="0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334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avLst/>
                <a:gdLst/>
                <a:ahLst/>
                <a:cxnLst/>
                <a:rect l="l" t="t" r="r" b="b"/>
                <a:pathLst>
                  <a:path w="30499" h="9040" extrusionOk="0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>
            <a:spLocks noGrp="1"/>
          </p:cNvSpPr>
          <p:nvPr>
            <p:ph type="title" hasCustomPrompt="1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3" hasCustomPrompt="1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6" hasCustomPrompt="1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13" hasCustomPrompt="1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5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25" name="Google Shape;425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" name="Google Shape;426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9" name="Google Shape;439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40" name="Google Shape;440;p15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9" name="Google Shape;449;p15"/>
          <p:cNvSpPr txBox="1">
            <a:spLocks noGrp="1"/>
          </p:cNvSpPr>
          <p:nvPr>
            <p:ph type="title" hasCustomPrompt="1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5"/>
          <p:cNvSpPr txBox="1">
            <a:spLocks noGrp="1"/>
          </p:cNvSpPr>
          <p:nvPr>
            <p:ph type="subTitle" idx="1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2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title" idx="3" hasCustomPrompt="1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5"/>
          <p:cNvSpPr txBox="1">
            <a:spLocks noGrp="1"/>
          </p:cNvSpPr>
          <p:nvPr>
            <p:ph type="subTitle" idx="4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4" name="Google Shape;454;p15"/>
          <p:cNvSpPr txBox="1">
            <a:spLocks noGrp="1"/>
          </p:cNvSpPr>
          <p:nvPr>
            <p:ph type="subTitle" idx="5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5"/>
          <p:cNvSpPr txBox="1">
            <a:spLocks noGrp="1"/>
          </p:cNvSpPr>
          <p:nvPr>
            <p:ph type="title" idx="6" hasCustomPrompt="1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>
            <a:spLocks noGrp="1"/>
          </p:cNvSpPr>
          <p:nvPr>
            <p:ph type="subTitle" idx="7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7" name="Google Shape;457;p15"/>
          <p:cNvSpPr txBox="1">
            <a:spLocks noGrp="1"/>
          </p:cNvSpPr>
          <p:nvPr>
            <p:ph type="subTitle" idx="8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5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71" r:id="rId9"/>
    <p:sldLayoutId id="2147483672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emf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PWM and Timer</a:t>
            </a:r>
            <a:endParaRPr dirty="0"/>
          </a:p>
        </p:txBody>
      </p:sp>
      <p:sp>
        <p:nvSpPr>
          <p:cNvPr id="832" name="Google Shape;832;p30"/>
          <p:cNvSpPr txBox="1">
            <a:spLocks noGrp="1"/>
          </p:cNvSpPr>
          <p:nvPr>
            <p:ph type="subTitle" idx="1"/>
          </p:nvPr>
        </p:nvSpPr>
        <p:spPr>
          <a:xfrm>
            <a:off x="1296150" y="2701868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</a:t>
            </a:r>
            <a:endParaRPr dirty="0"/>
          </a:p>
        </p:txBody>
      </p:sp>
      <p:grpSp>
        <p:nvGrpSpPr>
          <p:cNvPr id="833" name="Google Shape;833;p30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34" name="Google Shape;834;p30"/>
            <p:cNvSpPr/>
            <p:nvPr/>
          </p:nvSpPr>
          <p:spPr>
            <a:xfrm>
              <a:off x="1491600" y="2391250"/>
              <a:ext cx="9425" cy="59475"/>
            </a:xfrm>
            <a:custGeom>
              <a:avLst/>
              <a:gdLst/>
              <a:ahLst/>
              <a:cxnLst/>
              <a:rect l="l" t="t" r="r" b="b"/>
              <a:pathLst>
                <a:path w="377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66575" y="2416275"/>
              <a:ext cx="59575" cy="9425"/>
            </a:xfrm>
            <a:custGeom>
              <a:avLst/>
              <a:gdLst/>
              <a:ahLst/>
              <a:cxnLst/>
              <a:rect l="l" t="t" r="r" b="b"/>
              <a:pathLst>
                <a:path w="2383" h="377" extrusionOk="0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1;p30">
            <a:extLst>
              <a:ext uri="{FF2B5EF4-FFF2-40B4-BE49-F238E27FC236}">
                <a16:creationId xmlns:a16="http://schemas.microsoft.com/office/drawing/2014/main" id="{30D6DB23-905A-25D4-1113-FF59E7560917}"/>
              </a:ext>
            </a:extLst>
          </p:cNvPr>
          <p:cNvSpPr txBox="1">
            <a:spLocks/>
          </p:cNvSpPr>
          <p:nvPr/>
        </p:nvSpPr>
        <p:spPr>
          <a:xfrm>
            <a:off x="1807509" y="2902688"/>
            <a:ext cx="5528956" cy="90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rbitron"/>
              <a:buNone/>
              <a:defRPr sz="46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i="1" dirty="0">
                <a:solidFill>
                  <a:srgbClr val="0070C0"/>
                </a:solidFill>
              </a:rPr>
              <a:t>CCEE_Wizards</a:t>
            </a:r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FE43767C-8902-B5F1-4C9D-9B994AA34FCD}"/>
              </a:ext>
            </a:extLst>
          </p:cNvPr>
          <p:cNvSpPr/>
          <p:nvPr/>
        </p:nvSpPr>
        <p:spPr>
          <a:xfrm rot="20594958" flipH="1">
            <a:off x="7171853" y="3121692"/>
            <a:ext cx="372140" cy="463500"/>
          </a:xfrm>
          <a:prstGeom prst="lightningBolt">
            <a:avLst/>
          </a:prstGeom>
          <a:solidFill>
            <a:srgbClr val="929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41EB-A25D-52F0-2A93-00B8595C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F6046E-B080-1DB5-739F-27418940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Error detection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564124B-8F9B-4362-A22B-FEF265127895}"/>
              </a:ext>
            </a:extLst>
          </p:cNvPr>
          <p:cNvSpPr txBox="1">
            <a:spLocks/>
          </p:cNvSpPr>
          <p:nvPr/>
        </p:nvSpPr>
        <p:spPr>
          <a:xfrm>
            <a:off x="1195820" y="1094508"/>
            <a:ext cx="6784398" cy="306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r>
              <a:rPr lang="en-US" sz="1400" dirty="0"/>
              <a:t>Duty cycle &gt; Period register is an error; we handle it by outputting high on </a:t>
            </a:r>
            <a:r>
              <a:rPr lang="en-US" sz="1400" dirty="0" err="1"/>
              <a:t>o_pwm</a:t>
            </a:r>
            <a:r>
              <a:rPr lang="en-US" sz="1400" dirty="0"/>
              <a:t> channel and raise an error signal.</a:t>
            </a:r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r>
              <a:rPr lang="en-US" sz="1400" dirty="0"/>
              <a:t>Divisor register =0 is an error; we handle it by using divisor of 1 instead and raise an error signal.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sz="1400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sz="1400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sz="1400" dirty="0"/>
          </a:p>
        </p:txBody>
      </p:sp>
      <p:pic>
        <p:nvPicPr>
          <p:cNvPr id="8" name="!! Picture 22">
            <a:extLst>
              <a:ext uri="{FF2B5EF4-FFF2-40B4-BE49-F238E27FC236}">
                <a16:creationId xmlns:a16="http://schemas.microsoft.com/office/drawing/2014/main" id="{259B538B-C09C-0416-541E-C3F736FD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73" y="2139662"/>
            <a:ext cx="7135091" cy="30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0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>
          <a:extLst>
            <a:ext uri="{FF2B5EF4-FFF2-40B4-BE49-F238E27FC236}">
              <a16:creationId xmlns:a16="http://schemas.microsoft.com/office/drawing/2014/main" id="{89984C22-0B4E-9FCD-9B8F-1F72CD763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>
            <a:extLst>
              <a:ext uri="{FF2B5EF4-FFF2-40B4-BE49-F238E27FC236}">
                <a16:creationId xmlns:a16="http://schemas.microsoft.com/office/drawing/2014/main" id="{F205857E-68EA-6C76-1A0C-4178D8776A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300" y="2096633"/>
            <a:ext cx="8661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Challenges Faced</a:t>
            </a:r>
            <a:endParaRPr dirty="0"/>
          </a:p>
        </p:txBody>
      </p:sp>
      <p:sp>
        <p:nvSpPr>
          <p:cNvPr id="886" name="Google Shape;886;p35">
            <a:extLst>
              <a:ext uri="{FF2B5EF4-FFF2-40B4-BE49-F238E27FC236}">
                <a16:creationId xmlns:a16="http://schemas.microsoft.com/office/drawing/2014/main" id="{8E1EF48C-9761-2C61-834A-DAF15183A8F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5450" y="1163052"/>
            <a:ext cx="146935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03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>
          <a:extLst>
            <a:ext uri="{FF2B5EF4-FFF2-40B4-BE49-F238E27FC236}">
              <a16:creationId xmlns:a16="http://schemas.microsoft.com/office/drawing/2014/main" id="{52DED474-24D8-7522-9F10-5E46F238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7">
            <a:extLst>
              <a:ext uri="{FF2B5EF4-FFF2-40B4-BE49-F238E27FC236}">
                <a16:creationId xmlns:a16="http://schemas.microsoft.com/office/drawing/2014/main" id="{7665B889-10EB-9724-5CD5-41735AE21E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1025" y="1964152"/>
            <a:ext cx="268131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 Clocking</a:t>
            </a:r>
            <a:endParaRPr dirty="0"/>
          </a:p>
        </p:txBody>
      </p:sp>
      <p:sp>
        <p:nvSpPr>
          <p:cNvPr id="937" name="Google Shape;937;p37">
            <a:extLst>
              <a:ext uri="{FF2B5EF4-FFF2-40B4-BE49-F238E27FC236}">
                <a16:creationId xmlns:a16="http://schemas.microsoft.com/office/drawing/2014/main" id="{DA502BD0-C559-8ADB-D686-252603B3673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28103" y="1964152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clock domain</a:t>
            </a:r>
            <a:endParaRPr dirty="0"/>
          </a:p>
        </p:txBody>
      </p:sp>
      <p:sp>
        <p:nvSpPr>
          <p:cNvPr id="938" name="Google Shape;938;p37">
            <a:extLst>
              <a:ext uri="{FF2B5EF4-FFF2-40B4-BE49-F238E27FC236}">
                <a16:creationId xmlns:a16="http://schemas.microsoft.com/office/drawing/2014/main" id="{EDBD6811-51B8-75D8-2737-2F40C6C960A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77784" y="2894024"/>
            <a:ext cx="2287800" cy="1045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use it as a frequency divider</a:t>
            </a:r>
            <a:endParaRPr dirty="0"/>
          </a:p>
        </p:txBody>
      </p:sp>
      <p:sp>
        <p:nvSpPr>
          <p:cNvPr id="939" name="Google Shape;939;p37">
            <a:extLst>
              <a:ext uri="{FF2B5EF4-FFF2-40B4-BE49-F238E27FC236}">
                <a16:creationId xmlns:a16="http://schemas.microsoft.com/office/drawing/2014/main" id="{2424FD1A-9D90-60C4-AB44-AE78E2F4EA0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881657" y="1964152"/>
            <a:ext cx="268131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channel</a:t>
            </a:r>
            <a:endParaRPr dirty="0"/>
          </a:p>
        </p:txBody>
      </p:sp>
      <p:sp>
        <p:nvSpPr>
          <p:cNvPr id="940" name="Google Shape;940;p37">
            <a:extLst>
              <a:ext uri="{FF2B5EF4-FFF2-40B4-BE49-F238E27FC236}">
                <a16:creationId xmlns:a16="http://schemas.microsoft.com/office/drawing/2014/main" id="{1AF5BE84-E2CA-AE04-BBB7-C0EDDE757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8734" y="138227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41" name="Google Shape;941;p37">
            <a:extLst>
              <a:ext uri="{FF2B5EF4-FFF2-40B4-BE49-F238E27FC236}">
                <a16:creationId xmlns:a16="http://schemas.microsoft.com/office/drawing/2014/main" id="{163BD0CB-76DA-3EDD-1BDB-23916E1A4A0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129048" y="138227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42" name="Google Shape;942;p37">
            <a:extLst>
              <a:ext uri="{FF2B5EF4-FFF2-40B4-BE49-F238E27FC236}">
                <a16:creationId xmlns:a16="http://schemas.microsoft.com/office/drawing/2014/main" id="{93615BF8-0DD1-2DCA-943A-6B7FC6868E5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779363" y="138227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43" name="Google Shape;943;p37">
            <a:extLst>
              <a:ext uri="{FF2B5EF4-FFF2-40B4-BE49-F238E27FC236}">
                <a16:creationId xmlns:a16="http://schemas.microsoft.com/office/drawing/2014/main" id="{F24013B3-D0E4-F119-4426-59E12BE8F13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Each channel needs a clock, and system contains 2 clocks to pick from. Switching between clocks makes -Pulses- glitches.</a:t>
            </a:r>
          </a:p>
        </p:txBody>
      </p:sp>
      <p:sp>
        <p:nvSpPr>
          <p:cNvPr id="944" name="Google Shape;944;p37">
            <a:extLst>
              <a:ext uri="{FF2B5EF4-FFF2-40B4-BE49-F238E27FC236}">
                <a16:creationId xmlns:a16="http://schemas.microsoft.com/office/drawing/2014/main" id="{6D19902F-AC0D-DAB5-CB0A-F3B9EFE3224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Implementing 4 different channel with different </a:t>
            </a:r>
            <a:r>
              <a:rPr lang="en" b="1" i="1" dirty="0">
                <a:solidFill>
                  <a:srgbClr val="FF0000"/>
                </a:solidFill>
              </a:rPr>
              <a:t>DC/PERIODS</a:t>
            </a:r>
            <a:endParaRPr b="1" i="1" dirty="0">
              <a:solidFill>
                <a:srgbClr val="FF0000"/>
              </a:solidFill>
            </a:endParaRPr>
          </a:p>
        </p:txBody>
      </p:sp>
      <p:sp>
        <p:nvSpPr>
          <p:cNvPr id="945" name="Google Shape;945;p37">
            <a:extLst>
              <a:ext uri="{FF2B5EF4-FFF2-40B4-BE49-F238E27FC236}">
                <a16:creationId xmlns:a16="http://schemas.microsoft.com/office/drawing/2014/main" id="{061F0A08-E82A-F4D0-4724-E8EFDF3619F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43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>
          <a:extLst>
            <a:ext uri="{FF2B5EF4-FFF2-40B4-BE49-F238E27FC236}">
              <a16:creationId xmlns:a16="http://schemas.microsoft.com/office/drawing/2014/main" id="{2FDDA354-C126-CD1D-555F-8F8C18A7B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>
            <a:extLst>
              <a:ext uri="{FF2B5EF4-FFF2-40B4-BE49-F238E27FC236}">
                <a16:creationId xmlns:a16="http://schemas.microsoft.com/office/drawing/2014/main" id="{F5F0E21A-3755-D667-A7B4-5B4A0647C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300" y="2096633"/>
            <a:ext cx="8661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</a:t>
            </a:r>
            <a:endParaRPr dirty="0"/>
          </a:p>
        </p:txBody>
      </p:sp>
      <p:sp>
        <p:nvSpPr>
          <p:cNvPr id="886" name="Google Shape;886;p35">
            <a:extLst>
              <a:ext uri="{FF2B5EF4-FFF2-40B4-BE49-F238E27FC236}">
                <a16:creationId xmlns:a16="http://schemas.microsoft.com/office/drawing/2014/main" id="{0D98A10D-460A-281B-DB5E-007F731AE3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5450" y="1163052"/>
            <a:ext cx="146935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391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A61B1-4215-9495-96B8-DD620073C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BECA4-8A00-7BA9-784B-D850651B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Multi clock Domain</a:t>
            </a:r>
          </a:p>
        </p:txBody>
      </p:sp>
      <p:pic>
        <p:nvPicPr>
          <p:cNvPr id="4" name="!! Picture 21">
            <a:extLst>
              <a:ext uri="{FF2B5EF4-FFF2-40B4-BE49-F238E27FC236}">
                <a16:creationId xmlns:a16="http://schemas.microsoft.com/office/drawing/2014/main" id="{DC07CAE2-90C3-6EFE-7824-69CCA786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84" t="315" r="28951" b="44266"/>
          <a:stretch>
            <a:fillRect/>
          </a:stretch>
        </p:blipFill>
        <p:spPr>
          <a:xfrm>
            <a:off x="899653" y="1093782"/>
            <a:ext cx="3237271" cy="185337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6378670-4126-71F1-E788-1ED8DB4B0798}"/>
              </a:ext>
            </a:extLst>
          </p:cNvPr>
          <p:cNvSpPr txBox="1">
            <a:spLocks/>
          </p:cNvSpPr>
          <p:nvPr/>
        </p:nvSpPr>
        <p:spPr>
          <a:xfrm>
            <a:off x="-1333712" y="643837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rbitron"/>
              <a:buNone/>
              <a:defRPr sz="7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Before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EC093F-E790-A382-E01D-8DC8935205D3}"/>
              </a:ext>
            </a:extLst>
          </p:cNvPr>
          <p:cNvCxnSpPr>
            <a:cxnSpLocks/>
          </p:cNvCxnSpPr>
          <p:nvPr/>
        </p:nvCxnSpPr>
        <p:spPr>
          <a:xfrm>
            <a:off x="4136924" y="1957325"/>
            <a:ext cx="53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A3F8982-7991-0433-8311-E1B68343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66" y="3203395"/>
            <a:ext cx="3350557" cy="1940105"/>
          </a:xfrm>
          <a:prstGeom prst="rect">
            <a:avLst/>
          </a:prstGeom>
        </p:spPr>
      </p:pic>
      <p:pic>
        <p:nvPicPr>
          <p:cNvPr id="18" name="!! Picture 22">
            <a:extLst>
              <a:ext uri="{FF2B5EF4-FFF2-40B4-BE49-F238E27FC236}">
                <a16:creationId xmlns:a16="http://schemas.microsoft.com/office/drawing/2014/main" id="{82411C4D-FF22-62B9-1729-F92074BE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707" r="4323" b="14741"/>
          <a:stretch>
            <a:fillRect/>
          </a:stretch>
        </p:blipFill>
        <p:spPr>
          <a:xfrm>
            <a:off x="4675239" y="1076573"/>
            <a:ext cx="3753464" cy="18877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DF39B9-A8D7-88D7-9ACE-84CFE04AE500}"/>
              </a:ext>
            </a:extLst>
          </p:cNvPr>
          <p:cNvSpPr txBox="1"/>
          <p:nvPr/>
        </p:nvSpPr>
        <p:spPr>
          <a:xfrm>
            <a:off x="6110253" y="808984"/>
            <a:ext cx="8579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latin typeface="Orbitron" panose="020B0604020202020204" charset="0"/>
              </a:rPr>
              <a:t>After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591618-E7CB-7C30-1D3C-543811F7F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239" y="3203395"/>
            <a:ext cx="3748761" cy="1940105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43A20F5E-4A08-CEC7-70AB-8969A637DAE1}"/>
              </a:ext>
            </a:extLst>
          </p:cNvPr>
          <p:cNvSpPr txBox="1">
            <a:spLocks/>
          </p:cNvSpPr>
          <p:nvPr/>
        </p:nvSpPr>
        <p:spPr>
          <a:xfrm>
            <a:off x="497439" y="2787781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rbitron"/>
              <a:buNone/>
              <a:defRPr sz="7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51968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87532-A1BC-9816-DC36-43BBF2F1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A7CA1-8243-24B5-A1D6-DFD703376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</p:spPr>
        <p:txBody>
          <a:bodyPr wrap="square" anchor="ctr">
            <a:normAutofit fontScale="90000"/>
          </a:bodyPr>
          <a:lstStyle/>
          <a:p>
            <a:pPr lvl="0"/>
            <a:r>
              <a:rPr lang="en-US" sz="2800" dirty="0"/>
              <a:t>Down Clocking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A539EDF-8210-2477-59C4-2176662DE5F7}"/>
              </a:ext>
            </a:extLst>
          </p:cNvPr>
          <p:cNvSpPr txBox="1">
            <a:spLocks/>
          </p:cNvSpPr>
          <p:nvPr/>
        </p:nvSpPr>
        <p:spPr>
          <a:xfrm>
            <a:off x="828675" y="1396340"/>
            <a:ext cx="3819525" cy="289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3350" indent="0">
              <a:lnSpc>
                <a:spcPct val="200000"/>
              </a:lnSpc>
              <a:spcAft>
                <a:spcPts val="600"/>
              </a:spcAft>
              <a:buClr>
                <a:srgbClr val="000000"/>
              </a:buClr>
              <a:buNone/>
            </a:pPr>
            <a:endParaRPr lang="en-US" sz="2600" dirty="0"/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</p:txBody>
      </p:sp>
      <p:pic>
        <p:nvPicPr>
          <p:cNvPr id="4" name="!! Picture 21">
            <a:extLst>
              <a:ext uri="{FF2B5EF4-FFF2-40B4-BE49-F238E27FC236}">
                <a16:creationId xmlns:a16="http://schemas.microsoft.com/office/drawing/2014/main" id="{F3F3FBD7-C5E9-C7DB-3579-A3CEDA6E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98" y="979800"/>
            <a:ext cx="3236302" cy="2832658"/>
          </a:xfrm>
          <a:prstGeom prst="rect">
            <a:avLst/>
          </a:prstGeom>
        </p:spPr>
      </p:pic>
      <p:pic>
        <p:nvPicPr>
          <p:cNvPr id="6" name="!! Picture 22">
            <a:extLst>
              <a:ext uri="{FF2B5EF4-FFF2-40B4-BE49-F238E27FC236}">
                <a16:creationId xmlns:a16="http://schemas.microsoft.com/office/drawing/2014/main" id="{94B590DB-B6ED-AEBA-72D8-77BDDCF9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979801"/>
            <a:ext cx="3343492" cy="28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CAEEA-43B5-FEA0-0BD2-B8994652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D0861-32E5-4CEB-1DA3-7A3C5942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</p:spPr>
        <p:txBody>
          <a:bodyPr wrap="square" anchor="ctr">
            <a:normAutofit fontScale="90000"/>
          </a:bodyPr>
          <a:lstStyle/>
          <a:p>
            <a:pPr lvl="0"/>
            <a:r>
              <a:rPr lang="en-US" sz="2800" dirty="0"/>
              <a:t>Multi channel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C389ADB-6313-6400-EF2E-B00B074FFC15}"/>
              </a:ext>
            </a:extLst>
          </p:cNvPr>
          <p:cNvSpPr txBox="1">
            <a:spLocks/>
          </p:cNvSpPr>
          <p:nvPr/>
        </p:nvSpPr>
        <p:spPr>
          <a:xfrm>
            <a:off x="828675" y="1396340"/>
            <a:ext cx="3819525" cy="289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3350" indent="0">
              <a:lnSpc>
                <a:spcPct val="200000"/>
              </a:lnSpc>
              <a:spcAft>
                <a:spcPts val="600"/>
              </a:spcAft>
              <a:buClr>
                <a:srgbClr val="000000"/>
              </a:buClr>
              <a:buNone/>
            </a:pPr>
            <a:endParaRPr lang="en-US" sz="2600" dirty="0"/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AAE3F3D2-7A9F-E844-E903-645180E9C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CC1739C-0AB4-B717-01D6-521BEBEAF4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!! Picture 21">
            <a:extLst>
              <a:ext uri="{FF2B5EF4-FFF2-40B4-BE49-F238E27FC236}">
                <a16:creationId xmlns:a16="http://schemas.microsoft.com/office/drawing/2014/main" id="{4773C9CD-18D8-ECC0-B0EE-AB9A7EC4A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22" y="877837"/>
            <a:ext cx="6127955" cy="2899434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9AFAFAA4-C169-0345-7D22-D34FFDD8BDDE}"/>
              </a:ext>
            </a:extLst>
          </p:cNvPr>
          <p:cNvSpPr txBox="1">
            <a:spLocks/>
          </p:cNvSpPr>
          <p:nvPr/>
        </p:nvSpPr>
        <p:spPr>
          <a:xfrm>
            <a:off x="834300" y="3666465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rbitron"/>
              <a:buNone/>
              <a:defRPr sz="7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dirty="0"/>
              <a:t>Replicate resources for each channel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D5BCF43-57AF-F225-FE6B-0B86AAEBB08A}"/>
              </a:ext>
            </a:extLst>
          </p:cNvPr>
          <p:cNvSpPr txBox="1">
            <a:spLocks/>
          </p:cNvSpPr>
          <p:nvPr/>
        </p:nvSpPr>
        <p:spPr>
          <a:xfrm>
            <a:off x="796200" y="3897711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Orbitron"/>
              <a:buNone/>
              <a:defRPr sz="7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589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>
          <a:extLst>
            <a:ext uri="{FF2B5EF4-FFF2-40B4-BE49-F238E27FC236}">
              <a16:creationId xmlns:a16="http://schemas.microsoft.com/office/drawing/2014/main" id="{874460EC-1B0F-2DF3-6889-E327F7F7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8">
            <a:extLst>
              <a:ext uri="{FF2B5EF4-FFF2-40B4-BE49-F238E27FC236}">
                <a16:creationId xmlns:a16="http://schemas.microsoft.com/office/drawing/2014/main" id="{34FFE422-EB6E-E808-00EF-2A36F5F8C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Testbench Flow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C2B0FE-B37C-977B-B0FE-EE3602FA9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556" y="979800"/>
            <a:ext cx="6157450" cy="41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0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7"/>
          <p:cNvSpPr txBox="1">
            <a:spLocks noGrp="1"/>
          </p:cNvSpPr>
          <p:nvPr>
            <p:ph type="title" idx="9"/>
          </p:nvPr>
        </p:nvSpPr>
        <p:spPr>
          <a:xfrm>
            <a:off x="619988" y="301875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D407D3-2A46-BC2F-0BED-4EE57074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012"/>
          <a:stretch>
            <a:fillRect/>
          </a:stretch>
        </p:blipFill>
        <p:spPr>
          <a:xfrm>
            <a:off x="54187" y="1220160"/>
            <a:ext cx="9037215" cy="1406930"/>
          </a:xfrm>
          <a:prstGeom prst="rect">
            <a:avLst/>
          </a:prstGeom>
        </p:spPr>
      </p:pic>
      <p:sp>
        <p:nvSpPr>
          <p:cNvPr id="22" name="Google Shape;945;p37">
            <a:extLst>
              <a:ext uri="{FF2B5EF4-FFF2-40B4-BE49-F238E27FC236}">
                <a16:creationId xmlns:a16="http://schemas.microsoft.com/office/drawing/2014/main" id="{7355A0F2-4579-91E2-0E23-EE216CB26B92}"/>
              </a:ext>
            </a:extLst>
          </p:cNvPr>
          <p:cNvSpPr txBox="1">
            <a:spLocks/>
          </p:cNvSpPr>
          <p:nvPr/>
        </p:nvSpPr>
        <p:spPr>
          <a:xfrm>
            <a:off x="619988" y="8166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Multi Channel</a:t>
            </a:r>
          </a:p>
        </p:txBody>
      </p:sp>
      <p:sp>
        <p:nvSpPr>
          <p:cNvPr id="23" name="Google Shape;945;p37">
            <a:extLst>
              <a:ext uri="{FF2B5EF4-FFF2-40B4-BE49-F238E27FC236}">
                <a16:creationId xmlns:a16="http://schemas.microsoft.com/office/drawing/2014/main" id="{FF3DD01A-296F-5B92-2111-C357C9FA3EBE}"/>
              </a:ext>
            </a:extLst>
          </p:cNvPr>
          <p:cNvSpPr txBox="1">
            <a:spLocks/>
          </p:cNvSpPr>
          <p:nvPr/>
        </p:nvSpPr>
        <p:spPr>
          <a:xfrm>
            <a:off x="720000" y="25717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Divisor=2 &amp;&amp; Divisor=10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1721A5-B5A0-98A6-EE25-2900A9CC8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0" y="3030600"/>
            <a:ext cx="8731876" cy="1459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>
          <a:extLst>
            <a:ext uri="{FF2B5EF4-FFF2-40B4-BE49-F238E27FC236}">
              <a16:creationId xmlns:a16="http://schemas.microsoft.com/office/drawing/2014/main" id="{5EE7D5D0-D575-B813-B987-FE886D9D2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7">
            <a:extLst>
              <a:ext uri="{FF2B5EF4-FFF2-40B4-BE49-F238E27FC236}">
                <a16:creationId xmlns:a16="http://schemas.microsoft.com/office/drawing/2014/main" id="{6373A19B-4C12-7CC0-1BA4-0D89D0C227F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19988" y="172478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2" name="Google Shape;945;p37">
            <a:extLst>
              <a:ext uri="{FF2B5EF4-FFF2-40B4-BE49-F238E27FC236}">
                <a16:creationId xmlns:a16="http://schemas.microsoft.com/office/drawing/2014/main" id="{5E7B4159-F714-9D75-0A80-B280F2F55285}"/>
              </a:ext>
            </a:extLst>
          </p:cNvPr>
          <p:cNvSpPr txBox="1">
            <a:spLocks/>
          </p:cNvSpPr>
          <p:nvPr/>
        </p:nvSpPr>
        <p:spPr>
          <a:xfrm>
            <a:off x="619988" y="675925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Wishbone</a:t>
            </a:r>
          </a:p>
        </p:txBody>
      </p:sp>
      <p:sp>
        <p:nvSpPr>
          <p:cNvPr id="23" name="Google Shape;945;p37">
            <a:extLst>
              <a:ext uri="{FF2B5EF4-FFF2-40B4-BE49-F238E27FC236}">
                <a16:creationId xmlns:a16="http://schemas.microsoft.com/office/drawing/2014/main" id="{03870219-EA0B-CE1B-57A4-EEF07B9BD980}"/>
              </a:ext>
            </a:extLst>
          </p:cNvPr>
          <p:cNvSpPr txBox="1">
            <a:spLocks/>
          </p:cNvSpPr>
          <p:nvPr/>
        </p:nvSpPr>
        <p:spPr>
          <a:xfrm>
            <a:off x="720000" y="25717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Divisor=2 &amp;&amp; Divisor=10</a:t>
            </a:r>
          </a:p>
        </p:txBody>
      </p:sp>
      <p:pic>
        <p:nvPicPr>
          <p:cNvPr id="3" name="!! Picture 25">
            <a:extLst>
              <a:ext uri="{FF2B5EF4-FFF2-40B4-BE49-F238E27FC236}">
                <a16:creationId xmlns:a16="http://schemas.microsoft.com/office/drawing/2014/main" id="{2A32A839-C4A3-3514-F07A-6040C09D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7" y="1446179"/>
            <a:ext cx="8371268" cy="1738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CB9E7-FD9C-6713-BCA6-C6457784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4" y="3598883"/>
            <a:ext cx="8371268" cy="1446179"/>
          </a:xfrm>
          <a:prstGeom prst="rect">
            <a:avLst/>
          </a:prstGeom>
        </p:spPr>
      </p:pic>
      <p:sp>
        <p:nvSpPr>
          <p:cNvPr id="6" name="Google Shape;945;p37">
            <a:extLst>
              <a:ext uri="{FF2B5EF4-FFF2-40B4-BE49-F238E27FC236}">
                <a16:creationId xmlns:a16="http://schemas.microsoft.com/office/drawing/2014/main" id="{7712612F-31CC-A1C5-AD7A-4BC80425C885}"/>
              </a:ext>
            </a:extLst>
          </p:cNvPr>
          <p:cNvSpPr txBox="1">
            <a:spLocks/>
          </p:cNvSpPr>
          <p:nvPr/>
        </p:nvSpPr>
        <p:spPr>
          <a:xfrm>
            <a:off x="535321" y="103148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Read</a:t>
            </a:r>
          </a:p>
        </p:txBody>
      </p:sp>
      <p:sp>
        <p:nvSpPr>
          <p:cNvPr id="7" name="Google Shape;945;p37">
            <a:extLst>
              <a:ext uri="{FF2B5EF4-FFF2-40B4-BE49-F238E27FC236}">
                <a16:creationId xmlns:a16="http://schemas.microsoft.com/office/drawing/2014/main" id="{93E450EC-2985-C762-C4A9-197298F4A134}"/>
              </a:ext>
            </a:extLst>
          </p:cNvPr>
          <p:cNvSpPr txBox="1">
            <a:spLocks/>
          </p:cNvSpPr>
          <p:nvPr/>
        </p:nvSpPr>
        <p:spPr>
          <a:xfrm>
            <a:off x="619988" y="31639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41911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847" name="Google Shape;847;p32"/>
          <p:cNvSpPr txBox="1">
            <a:spLocks noGrp="1"/>
          </p:cNvSpPr>
          <p:nvPr>
            <p:ph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48" name="Google Shape;848;p32"/>
          <p:cNvSpPr txBox="1">
            <a:spLocks noGrp="1"/>
          </p:cNvSpPr>
          <p:nvPr>
            <p:ph type="subTitle" idx="1"/>
          </p:nvPr>
        </p:nvSpPr>
        <p:spPr>
          <a:xfrm>
            <a:off x="842141" y="1849391"/>
            <a:ext cx="360226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definition</a:t>
            </a:r>
            <a:endParaRPr dirty="0"/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3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1" name="Google Shape;851;p32"/>
          <p:cNvSpPr txBox="1">
            <a:spLocks noGrp="1"/>
          </p:cNvSpPr>
          <p:nvPr>
            <p:ph type="subTitle" idx="4"/>
          </p:nvPr>
        </p:nvSpPr>
        <p:spPr>
          <a:xfrm>
            <a:off x="4699591" y="1849391"/>
            <a:ext cx="3602268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Architecture</a:t>
            </a:r>
          </a:p>
          <a:p>
            <a:pPr marL="0" lvl="0" indent="0"/>
            <a:r>
              <a:rPr lang="en-US" dirty="0"/>
              <a:t>and Logic</a:t>
            </a:r>
          </a:p>
        </p:txBody>
      </p:sp>
      <p:sp>
        <p:nvSpPr>
          <p:cNvPr id="853" name="Google Shape;853;p32"/>
          <p:cNvSpPr txBox="1">
            <a:spLocks noGrp="1"/>
          </p:cNvSpPr>
          <p:nvPr>
            <p:ph type="title" idx="6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4" name="Google Shape;854;p32"/>
          <p:cNvSpPr txBox="1">
            <a:spLocks noGrp="1"/>
          </p:cNvSpPr>
          <p:nvPr>
            <p:ph type="subTitle" idx="7"/>
          </p:nvPr>
        </p:nvSpPr>
        <p:spPr>
          <a:xfrm>
            <a:off x="510363" y="3574317"/>
            <a:ext cx="426582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856" name="Google Shape;856;p32"/>
          <p:cNvSpPr txBox="1">
            <a:spLocks noGrp="1"/>
          </p:cNvSpPr>
          <p:nvPr>
            <p:ph type="title" idx="13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7" name="Google Shape;857;p32"/>
          <p:cNvSpPr txBox="1">
            <a:spLocks noGrp="1"/>
          </p:cNvSpPr>
          <p:nvPr>
            <p:ph type="subTitle" idx="14"/>
          </p:nvPr>
        </p:nvSpPr>
        <p:spPr>
          <a:xfrm>
            <a:off x="4941971" y="3574317"/>
            <a:ext cx="311750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>
          <a:extLst>
            <a:ext uri="{FF2B5EF4-FFF2-40B4-BE49-F238E27FC236}">
              <a16:creationId xmlns:a16="http://schemas.microsoft.com/office/drawing/2014/main" id="{D6BACC22-E509-DA15-916E-93B52205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7">
            <a:extLst>
              <a:ext uri="{FF2B5EF4-FFF2-40B4-BE49-F238E27FC236}">
                <a16:creationId xmlns:a16="http://schemas.microsoft.com/office/drawing/2014/main" id="{31FED4B8-DD4A-2BFF-1BE4-EE76D3C5A67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19988" y="172478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2" name="Google Shape;945;p37">
            <a:extLst>
              <a:ext uri="{FF2B5EF4-FFF2-40B4-BE49-F238E27FC236}">
                <a16:creationId xmlns:a16="http://schemas.microsoft.com/office/drawing/2014/main" id="{069FC746-7ADE-D1E5-6420-1EC7253C7255}"/>
              </a:ext>
            </a:extLst>
          </p:cNvPr>
          <p:cNvSpPr txBox="1">
            <a:spLocks/>
          </p:cNvSpPr>
          <p:nvPr/>
        </p:nvSpPr>
        <p:spPr>
          <a:xfrm>
            <a:off x="619988" y="675925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Timer Mode</a:t>
            </a:r>
          </a:p>
        </p:txBody>
      </p:sp>
      <p:sp>
        <p:nvSpPr>
          <p:cNvPr id="6" name="Google Shape;945;p37">
            <a:extLst>
              <a:ext uri="{FF2B5EF4-FFF2-40B4-BE49-F238E27FC236}">
                <a16:creationId xmlns:a16="http://schemas.microsoft.com/office/drawing/2014/main" id="{639556BA-7F1A-4ADC-1B5B-3892B4602712}"/>
              </a:ext>
            </a:extLst>
          </p:cNvPr>
          <p:cNvSpPr txBox="1">
            <a:spLocks/>
          </p:cNvSpPr>
          <p:nvPr/>
        </p:nvSpPr>
        <p:spPr>
          <a:xfrm>
            <a:off x="535321" y="103148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Interrupt generation</a:t>
            </a:r>
          </a:p>
        </p:txBody>
      </p:sp>
      <p:sp>
        <p:nvSpPr>
          <p:cNvPr id="7" name="Google Shape;945;p37">
            <a:extLst>
              <a:ext uri="{FF2B5EF4-FFF2-40B4-BE49-F238E27FC236}">
                <a16:creationId xmlns:a16="http://schemas.microsoft.com/office/drawing/2014/main" id="{DF043B53-FC90-B26F-834F-C83CDDB41AF0}"/>
              </a:ext>
            </a:extLst>
          </p:cNvPr>
          <p:cNvSpPr txBox="1">
            <a:spLocks/>
          </p:cNvSpPr>
          <p:nvPr/>
        </p:nvSpPr>
        <p:spPr>
          <a:xfrm>
            <a:off x="619988" y="297881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Interrupt clearing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15A73-9B4D-21AF-B8F0-4536B8DB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9186"/>
          <a:stretch>
            <a:fillRect/>
          </a:stretch>
        </p:blipFill>
        <p:spPr>
          <a:xfrm>
            <a:off x="0" y="1532635"/>
            <a:ext cx="9144000" cy="1446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4645D8-58FF-C3CB-9849-B6E5DC2C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115" b="17614"/>
          <a:stretch>
            <a:fillRect/>
          </a:stretch>
        </p:blipFill>
        <p:spPr>
          <a:xfrm>
            <a:off x="1" y="3400213"/>
            <a:ext cx="9144000" cy="174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8"/>
          <p:cNvSpPr txBox="1">
            <a:spLocks noGrp="1"/>
          </p:cNvSpPr>
          <p:nvPr>
            <p:ph type="title"/>
          </p:nvPr>
        </p:nvSpPr>
        <p:spPr>
          <a:xfrm>
            <a:off x="720000" y="283691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Synthesis</a:t>
            </a:r>
            <a:endParaRPr dirty="0"/>
          </a:p>
        </p:txBody>
      </p:sp>
      <p:pic>
        <p:nvPicPr>
          <p:cNvPr id="17" name="!! Picture 25">
            <a:extLst>
              <a:ext uri="{FF2B5EF4-FFF2-40B4-BE49-F238E27FC236}">
                <a16:creationId xmlns:a16="http://schemas.microsoft.com/office/drawing/2014/main" id="{949B8933-CA3A-F76B-EDB3-B07AAF85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0" y="970512"/>
            <a:ext cx="7704000" cy="4515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>
          <a:extLst>
            <a:ext uri="{FF2B5EF4-FFF2-40B4-BE49-F238E27FC236}">
              <a16:creationId xmlns:a16="http://schemas.microsoft.com/office/drawing/2014/main" id="{17C26F68-618D-6784-4092-A0097F0E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8">
            <a:extLst>
              <a:ext uri="{FF2B5EF4-FFF2-40B4-BE49-F238E27FC236}">
                <a16:creationId xmlns:a16="http://schemas.microsoft.com/office/drawing/2014/main" id="{3CB58089-9AE2-3DB4-35FB-9992255CFB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72709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47912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1052623" y="2096633"/>
            <a:ext cx="7038754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definition</a:t>
            </a:r>
            <a:endParaRPr dirty="0"/>
          </a:p>
        </p:txBody>
      </p:sp>
      <p:sp>
        <p:nvSpPr>
          <p:cNvPr id="886" name="Google Shape;886;p35"/>
          <p:cNvSpPr txBox="1">
            <a:spLocks noGrp="1"/>
          </p:cNvSpPr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/>
          <p:cNvSpPr txBox="1">
            <a:spLocks noGrp="1"/>
          </p:cNvSpPr>
          <p:nvPr>
            <p:ph type="subTitle" idx="1"/>
          </p:nvPr>
        </p:nvSpPr>
        <p:spPr>
          <a:xfrm>
            <a:off x="713225" y="1982850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is a PWM? Timer?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Project goal: Design a configurable PWM generator using </a:t>
            </a:r>
            <a:r>
              <a:rPr lang="en-US" sz="2000" dirty="0" err="1"/>
              <a:t>SystemVerilog</a:t>
            </a: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864" name="Google Shape;864;p33"/>
          <p:cNvSpPr txBox="1">
            <a:spLocks noGrp="1"/>
          </p:cNvSpPr>
          <p:nvPr>
            <p:ph type="title"/>
          </p:nvPr>
        </p:nvSpPr>
        <p:spPr>
          <a:xfrm>
            <a:off x="713225" y="952746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/>
              <a:t>Project definition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>
          <a:extLst>
            <a:ext uri="{FF2B5EF4-FFF2-40B4-BE49-F238E27FC236}">
              <a16:creationId xmlns:a16="http://schemas.microsoft.com/office/drawing/2014/main" id="{EEFBDE8E-E682-964B-FFD0-03B752F2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>
            <a:extLst>
              <a:ext uri="{FF2B5EF4-FFF2-40B4-BE49-F238E27FC236}">
                <a16:creationId xmlns:a16="http://schemas.microsoft.com/office/drawing/2014/main" id="{8F7B6B76-DD68-AA01-7C66-575197FB2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300" y="1876222"/>
            <a:ext cx="8661400" cy="15687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i="1" dirty="0"/>
              <a:t>Architecture and Functionality</a:t>
            </a:r>
            <a:endParaRPr sz="4800" i="1" dirty="0"/>
          </a:p>
        </p:txBody>
      </p:sp>
      <p:sp>
        <p:nvSpPr>
          <p:cNvPr id="886" name="Google Shape;886;p35">
            <a:extLst>
              <a:ext uri="{FF2B5EF4-FFF2-40B4-BE49-F238E27FC236}">
                <a16:creationId xmlns:a16="http://schemas.microsoft.com/office/drawing/2014/main" id="{ABC39FB8-C835-1FC2-CDB5-61E3A4804C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37325" y="695219"/>
            <a:ext cx="146935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81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843200-177C-323B-3FC0-2749C6966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System Architecture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7A4A8-9015-C8F9-705F-027FFD631B9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0000" y="1170300"/>
            <a:ext cx="5126100" cy="3264408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r>
              <a:rPr lang="en-US" b="0" i="0" u="none" strike="noStrike" cap="none" dirty="0"/>
              <a:t>This is the architecture for </a:t>
            </a:r>
            <a:r>
              <a:rPr lang="en-US" b="0" i="0" u="none" strike="noStrike" cap="none" dirty="0">
                <a:solidFill>
                  <a:srgbClr val="FF0000"/>
                </a:solidFill>
              </a:rPr>
              <a:t>ONE</a:t>
            </a:r>
            <a:r>
              <a:rPr lang="en-US" b="0" i="0" u="none" strike="noStrike" cap="none" dirty="0"/>
              <a:t> channel.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r>
              <a:rPr lang="en-US" b="0" i="0" u="none" strike="noStrike" cap="none" dirty="0"/>
              <a:t>Purpose:</a:t>
            </a:r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Ø"/>
            </a:pPr>
            <a:r>
              <a:rPr lang="en-US" b="0" i="0" u="none" strike="noStrike" cap="none" dirty="0"/>
              <a:t>Combine PWM and Timer functionalities into a single module</a:t>
            </a:r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Ø"/>
            </a:pPr>
            <a:r>
              <a:rPr lang="en-US" b="0" i="0" u="none" strike="noStrike" cap="none" dirty="0"/>
              <a:t>Allow both to operate independently but concurrently using a shared counter to save resources.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r>
              <a:rPr lang="en-US" b="0" i="0" u="none" strike="noStrike" cap="none" dirty="0"/>
              <a:t>Modular breakdown</a:t>
            </a:r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Ø"/>
            </a:pPr>
            <a:r>
              <a:rPr lang="en-US" b="0" i="0" u="none" strike="noStrike" cap="none" dirty="0"/>
              <a:t>Counter .</a:t>
            </a:r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Ø"/>
            </a:pPr>
            <a:r>
              <a:rPr lang="en-US" b="0" i="0" u="none" strike="noStrike" cap="none" dirty="0"/>
              <a:t>PWM Logic </a:t>
            </a:r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Ø"/>
            </a:pPr>
            <a:r>
              <a:rPr lang="en-US" b="0" i="0" u="none" strike="noStrike" cap="none" dirty="0"/>
              <a:t>Timer Logic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b="0" i="0" u="none" strike="noStrike" cap="none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b="0" i="0" u="none" strike="noStrike" cap="none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b="0" i="0" u="none" strike="noStrike" cap="none" dirty="0"/>
          </a:p>
        </p:txBody>
      </p:sp>
      <p:pic>
        <p:nvPicPr>
          <p:cNvPr id="23" name="!!Picture 22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4E5C3FC5-2AFC-BF96-6E01-49D286495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6"/>
          <a:stretch>
            <a:fillRect/>
          </a:stretch>
        </p:blipFill>
        <p:spPr>
          <a:xfrm>
            <a:off x="6108785" y="1170300"/>
            <a:ext cx="2669420" cy="34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8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76BE-1E89-5BEE-57C6-A31E061E8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44B2FB-CA6A-D572-2223-923BE3F6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System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A76474-FA9B-4322-B35F-277F7AF0EB39}"/>
                  </a:ext>
                </a:extLst>
              </p14:cNvPr>
              <p14:cNvContentPartPr/>
              <p14:nvPr/>
            </p14:nvContentPartPr>
            <p14:xfrm>
              <a:off x="2343050" y="261592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A76474-FA9B-4322-B35F-277F7AF0EB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7410" y="2580280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!!Picture 22" descr="A diagram of a company">
            <a:extLst>
              <a:ext uri="{FF2B5EF4-FFF2-40B4-BE49-F238E27FC236}">
                <a16:creationId xmlns:a16="http://schemas.microsoft.com/office/drawing/2014/main" id="{670AFA4D-3245-6172-9E8E-AC984B712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767" y="1446386"/>
            <a:ext cx="5202466" cy="25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E3E7E-AFA0-8E53-6D61-12B68C42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860B-C821-9C96-E85B-387A8984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System Architecture</a:t>
            </a:r>
          </a:p>
        </p:txBody>
      </p:sp>
      <p:pic>
        <p:nvPicPr>
          <p:cNvPr id="8" name="!!Picture 22">
            <a:extLst>
              <a:ext uri="{FF2B5EF4-FFF2-40B4-BE49-F238E27FC236}">
                <a16:creationId xmlns:a16="http://schemas.microsoft.com/office/drawing/2014/main" id="{7E7941BC-1F29-5629-827F-8AB803B9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1396339"/>
            <a:ext cx="3219450" cy="2899435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29D3090-A02F-AE22-B0AF-DE323EC76116}"/>
              </a:ext>
            </a:extLst>
          </p:cNvPr>
          <p:cNvSpPr txBox="1">
            <a:spLocks/>
          </p:cNvSpPr>
          <p:nvPr/>
        </p:nvSpPr>
        <p:spPr>
          <a:xfrm>
            <a:off x="828675" y="1396340"/>
            <a:ext cx="3819525" cy="289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200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r>
              <a:rPr lang="en-US" sz="2600" dirty="0"/>
              <a:t>Inputs and Outputs for </a:t>
            </a:r>
          </a:p>
          <a:p>
            <a:pPr lvl="1">
              <a:lnSpc>
                <a:spcPct val="20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600" dirty="0" err="1"/>
              <a:t>Clk</a:t>
            </a:r>
            <a:r>
              <a:rPr lang="en-US" sz="2600" dirty="0"/>
              <a:t> and </a:t>
            </a:r>
            <a:r>
              <a:rPr lang="en-US" sz="2600" dirty="0" err="1"/>
              <a:t>rst</a:t>
            </a:r>
            <a:endParaRPr lang="en-US" sz="2600" dirty="0"/>
          </a:p>
          <a:p>
            <a:pPr lvl="1">
              <a:lnSpc>
                <a:spcPct val="20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600" dirty="0"/>
              <a:t>Wb interface</a:t>
            </a:r>
          </a:p>
          <a:p>
            <a:pPr lvl="1">
              <a:lnSpc>
                <a:spcPct val="20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600" dirty="0"/>
              <a:t>Clock selection</a:t>
            </a:r>
          </a:p>
          <a:p>
            <a:pPr lvl="1">
              <a:lnSpc>
                <a:spcPct val="200000"/>
              </a:lnSpc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600" dirty="0"/>
              <a:t>Duty cycle</a:t>
            </a:r>
          </a:p>
          <a:p>
            <a:pPr lvl="1"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0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3E962-8F02-81A4-B473-8C296A475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448AB9-4BDA-D5D6-259F-88E9FCAB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FUNCTIONALITY</a:t>
            </a:r>
          </a:p>
        </p:txBody>
      </p:sp>
      <p:graphicFrame>
        <p:nvGraphicFramePr>
          <p:cNvPr id="6" name="Text Placeholder 1">
            <a:extLst>
              <a:ext uri="{FF2B5EF4-FFF2-40B4-BE49-F238E27FC236}">
                <a16:creationId xmlns:a16="http://schemas.microsoft.com/office/drawing/2014/main" id="{4F26255C-1675-E9B7-76C2-DCFBAC77D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941653"/>
              </p:ext>
            </p:extLst>
          </p:nvPr>
        </p:nvGraphicFramePr>
        <p:xfrm>
          <a:off x="720000" y="1170300"/>
          <a:ext cx="77040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!! Picture 22">
            <a:extLst>
              <a:ext uri="{FF2B5EF4-FFF2-40B4-BE49-F238E27FC236}">
                <a16:creationId xmlns:a16="http://schemas.microsoft.com/office/drawing/2014/main" id="{433A74A6-D818-08B1-8999-4D286A692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8784295" y="3418369"/>
            <a:ext cx="229078" cy="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6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344</Words>
  <Application>Microsoft Office PowerPoint</Application>
  <PresentationFormat>On-screen Show (16:9)</PresentationFormat>
  <Paragraphs>94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Wingdings</vt:lpstr>
      <vt:lpstr>Fredoka One</vt:lpstr>
      <vt:lpstr>Orbitron</vt:lpstr>
      <vt:lpstr>Arial</vt:lpstr>
      <vt:lpstr>Palanquin Dark</vt:lpstr>
      <vt:lpstr>Roboto</vt:lpstr>
      <vt:lpstr>The Evolution of Invention in Canada Thesis by Slidesgo</vt:lpstr>
      <vt:lpstr>PWM and Timer</vt:lpstr>
      <vt:lpstr>TIMELINE</vt:lpstr>
      <vt:lpstr>Project definition</vt:lpstr>
      <vt:lpstr>Project definition</vt:lpstr>
      <vt:lpstr>Architecture and Functionality</vt:lpstr>
      <vt:lpstr>System Architecture</vt:lpstr>
      <vt:lpstr>System Architecture</vt:lpstr>
      <vt:lpstr>System Architecture</vt:lpstr>
      <vt:lpstr>FUNCTIONALITY</vt:lpstr>
      <vt:lpstr>Error detection</vt:lpstr>
      <vt:lpstr>Challenges Faced</vt:lpstr>
      <vt:lpstr>01</vt:lpstr>
      <vt:lpstr>Solutions</vt:lpstr>
      <vt:lpstr>Multi clock Domain</vt:lpstr>
      <vt:lpstr>Down Clocking</vt:lpstr>
      <vt:lpstr>Multi channel</vt:lpstr>
      <vt:lpstr>Testbench Flow</vt:lpstr>
      <vt:lpstr>Results</vt:lpstr>
      <vt:lpstr>Results</vt:lpstr>
      <vt:lpstr>Results</vt:lpstr>
      <vt:lpstr>Synthesis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Fady Samy</cp:lastModifiedBy>
  <cp:revision>8</cp:revision>
  <dcterms:modified xsi:type="dcterms:W3CDTF">2025-08-02T21:41:14Z</dcterms:modified>
</cp:coreProperties>
</file>